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Literata" charset="1" panose="00000000000000000000"/>
      <p:regular r:id="rId14"/>
    </p:embeddedFont>
    <p:embeddedFont>
      <p:font typeface="Literata Bold" charset="1" panose="00000000000000000000"/>
      <p:regular r:id="rId15"/>
    </p:embeddedFont>
    <p:embeddedFont>
      <p:font typeface="Literata Italics" charset="1" panose="00000000000000000000"/>
      <p:regular r:id="rId16"/>
    </p:embeddedFont>
    <p:embeddedFont>
      <p:font typeface="Literata Bold Italics" charset="1" panose="00000000000000000000"/>
      <p:regular r:id="rId17"/>
    </p:embeddedFont>
    <p:embeddedFont>
      <p:font typeface="Aleo" charset="1" panose="020F0502020204030203"/>
      <p:regular r:id="rId18"/>
    </p:embeddedFont>
    <p:embeddedFont>
      <p:font typeface="Aleo Bold" charset="1" panose="020F0802020204030203"/>
      <p:regular r:id="rId19"/>
    </p:embeddedFont>
    <p:embeddedFont>
      <p:font typeface="Aleo Italics" charset="1" panose="020F0502020204030203"/>
      <p:regular r:id="rId20"/>
    </p:embeddedFont>
    <p:embeddedFont>
      <p:font typeface="Aleo Bold Italics" charset="1" panose="020F0802020204030203"/>
      <p:regular r:id="rId21"/>
    </p:embeddedFont>
    <p:embeddedFont>
      <p:font typeface="Aleo Light" charset="1" panose="00000400000000000000"/>
      <p:regular r:id="rId22"/>
    </p:embeddedFont>
    <p:embeddedFont>
      <p:font typeface="Aleo Light Italics" charset="1" panose="00000400000000000000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59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05594" y="519705"/>
            <a:ext cx="7386513" cy="9247591"/>
          </a:xfrm>
          <a:custGeom>
            <a:avLst/>
            <a:gdLst/>
            <a:ahLst/>
            <a:cxnLst/>
            <a:rect r="r" b="b" t="t" l="l"/>
            <a:pathLst>
              <a:path h="9247591" w="7386513">
                <a:moveTo>
                  <a:pt x="0" y="0"/>
                </a:moveTo>
                <a:lnTo>
                  <a:pt x="7386513" y="0"/>
                </a:lnTo>
                <a:lnTo>
                  <a:pt x="7386513" y="9247590"/>
                </a:lnTo>
                <a:lnTo>
                  <a:pt x="0" y="92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6199" y="2131919"/>
            <a:ext cx="8303101" cy="6023161"/>
            <a:chOff x="0" y="0"/>
            <a:chExt cx="2186825" cy="15863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825" cy="1586347"/>
            </a:xfrm>
            <a:custGeom>
              <a:avLst/>
              <a:gdLst/>
              <a:ahLst/>
              <a:cxnLst/>
              <a:rect r="r" b="b" t="t" l="l"/>
              <a:pathLst>
                <a:path h="1586347" w="2186825">
                  <a:moveTo>
                    <a:pt x="32634" y="0"/>
                  </a:moveTo>
                  <a:lnTo>
                    <a:pt x="2154190" y="0"/>
                  </a:lnTo>
                  <a:cubicBezTo>
                    <a:pt x="2162846" y="0"/>
                    <a:pt x="2171146" y="3438"/>
                    <a:pt x="2177267" y="9558"/>
                  </a:cubicBezTo>
                  <a:cubicBezTo>
                    <a:pt x="2183386" y="15679"/>
                    <a:pt x="2186825" y="23979"/>
                    <a:pt x="2186825" y="32634"/>
                  </a:cubicBezTo>
                  <a:lnTo>
                    <a:pt x="2186825" y="1553713"/>
                  </a:lnTo>
                  <a:cubicBezTo>
                    <a:pt x="2186825" y="1562368"/>
                    <a:pt x="2183386" y="1570668"/>
                    <a:pt x="2177267" y="1576789"/>
                  </a:cubicBezTo>
                  <a:cubicBezTo>
                    <a:pt x="2171146" y="1582909"/>
                    <a:pt x="2162846" y="1586347"/>
                    <a:pt x="2154190" y="1586347"/>
                  </a:cubicBezTo>
                  <a:lnTo>
                    <a:pt x="32634" y="1586347"/>
                  </a:lnTo>
                  <a:cubicBezTo>
                    <a:pt x="14611" y="1586347"/>
                    <a:pt x="0" y="1571736"/>
                    <a:pt x="0" y="1553713"/>
                  </a:cubicBezTo>
                  <a:lnTo>
                    <a:pt x="0" y="32634"/>
                  </a:lnTo>
                  <a:cubicBezTo>
                    <a:pt x="0" y="14611"/>
                    <a:pt x="14611" y="0"/>
                    <a:pt x="32634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86825" cy="1624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3898" y="1028700"/>
            <a:ext cx="7662637" cy="6185838"/>
          </a:xfrm>
          <a:custGeom>
            <a:avLst/>
            <a:gdLst/>
            <a:ahLst/>
            <a:cxnLst/>
            <a:rect r="r" b="b" t="t" l="l"/>
            <a:pathLst>
              <a:path h="6185838" w="7662637">
                <a:moveTo>
                  <a:pt x="0" y="0"/>
                </a:moveTo>
                <a:lnTo>
                  <a:pt x="7662638" y="0"/>
                </a:lnTo>
                <a:lnTo>
                  <a:pt x="7662638" y="6185838"/>
                </a:lnTo>
                <a:lnTo>
                  <a:pt x="0" y="6185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97208" y="3299539"/>
            <a:ext cx="907427" cy="879230"/>
          </a:xfrm>
          <a:custGeom>
            <a:avLst/>
            <a:gdLst/>
            <a:ahLst/>
            <a:cxnLst/>
            <a:rect r="r" b="b" t="t" l="l"/>
            <a:pathLst>
              <a:path h="879230" w="907427">
                <a:moveTo>
                  <a:pt x="0" y="0"/>
                </a:moveTo>
                <a:lnTo>
                  <a:pt x="907427" y="0"/>
                </a:lnTo>
                <a:lnTo>
                  <a:pt x="907427" y="879230"/>
                </a:lnTo>
                <a:lnTo>
                  <a:pt x="0" y="879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93321" t="0" r="-400912" b="-53596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534048" y="7552598"/>
            <a:ext cx="3147403" cy="900633"/>
            <a:chOff x="0" y="0"/>
            <a:chExt cx="883555" cy="2528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3555" cy="252830"/>
            </a:xfrm>
            <a:custGeom>
              <a:avLst/>
              <a:gdLst/>
              <a:ahLst/>
              <a:cxnLst/>
              <a:rect r="r" b="b" t="t" l="l"/>
              <a:pathLst>
                <a:path h="252830" w="883555">
                  <a:moveTo>
                    <a:pt x="126415" y="0"/>
                  </a:moveTo>
                  <a:lnTo>
                    <a:pt x="757140" y="0"/>
                  </a:lnTo>
                  <a:cubicBezTo>
                    <a:pt x="790667" y="0"/>
                    <a:pt x="822821" y="13319"/>
                    <a:pt x="846529" y="37026"/>
                  </a:cubicBezTo>
                  <a:cubicBezTo>
                    <a:pt x="870236" y="60734"/>
                    <a:pt x="883555" y="92888"/>
                    <a:pt x="883555" y="126415"/>
                  </a:cubicBezTo>
                  <a:lnTo>
                    <a:pt x="883555" y="126415"/>
                  </a:lnTo>
                  <a:cubicBezTo>
                    <a:pt x="883555" y="196232"/>
                    <a:pt x="826957" y="252830"/>
                    <a:pt x="757140" y="252830"/>
                  </a:cubicBezTo>
                  <a:lnTo>
                    <a:pt x="126415" y="252830"/>
                  </a:lnTo>
                  <a:cubicBezTo>
                    <a:pt x="56598" y="252830"/>
                    <a:pt x="0" y="196232"/>
                    <a:pt x="0" y="126415"/>
                  </a:cubicBezTo>
                  <a:lnTo>
                    <a:pt x="0" y="126415"/>
                  </a:lnTo>
                  <a:cubicBezTo>
                    <a:pt x="0" y="56598"/>
                    <a:pt x="56598" y="0"/>
                    <a:pt x="126415" y="0"/>
                  </a:cubicBezTo>
                  <a:close/>
                </a:path>
              </a:pathLst>
            </a:custGeom>
            <a:solidFill>
              <a:srgbClr val="FDBE11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83555" cy="290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45323" y="5615005"/>
            <a:ext cx="1772318" cy="1451086"/>
          </a:xfrm>
          <a:custGeom>
            <a:avLst/>
            <a:gdLst/>
            <a:ahLst/>
            <a:cxnLst/>
            <a:rect r="r" b="b" t="t" l="l"/>
            <a:pathLst>
              <a:path h="1451086" w="1772318">
                <a:moveTo>
                  <a:pt x="0" y="0"/>
                </a:moveTo>
                <a:lnTo>
                  <a:pt x="1772319" y="0"/>
                </a:lnTo>
                <a:lnTo>
                  <a:pt x="1772319" y="1451086"/>
                </a:lnTo>
                <a:lnTo>
                  <a:pt x="0" y="1451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10283" y="5624311"/>
            <a:ext cx="1800122" cy="1800122"/>
          </a:xfrm>
          <a:custGeom>
            <a:avLst/>
            <a:gdLst/>
            <a:ahLst/>
            <a:cxnLst/>
            <a:rect r="r" b="b" t="t" l="l"/>
            <a:pathLst>
              <a:path h="1800122" w="1800122">
                <a:moveTo>
                  <a:pt x="0" y="0"/>
                </a:moveTo>
                <a:lnTo>
                  <a:pt x="1800122" y="0"/>
                </a:lnTo>
                <a:lnTo>
                  <a:pt x="1800122" y="1800122"/>
                </a:lnTo>
                <a:lnTo>
                  <a:pt x="0" y="18001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956199" y="3997794"/>
            <a:ext cx="8303101" cy="261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1012C"/>
                </a:solidFill>
                <a:latin typeface="Literata Bold"/>
              </a:rPr>
              <a:t>BANK LOAN</a:t>
            </a:r>
          </a:p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1012C"/>
                </a:solidFill>
                <a:latin typeface="Literata Bold"/>
              </a:rPr>
              <a:t>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97208" y="3359619"/>
            <a:ext cx="762108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1012C"/>
                </a:solidFill>
                <a:latin typeface="Open Sauce Bold"/>
              </a:rPr>
              <a:t>FINANCIAL DOMAIN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76167" y="9557314"/>
            <a:ext cx="8239456" cy="567761"/>
            <a:chOff x="0" y="0"/>
            <a:chExt cx="10985941" cy="7570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0617" cy="757015"/>
            </a:xfrm>
            <a:custGeom>
              <a:avLst/>
              <a:gdLst/>
              <a:ahLst/>
              <a:cxnLst/>
              <a:rect r="r" b="b" t="t" l="l"/>
              <a:pathLst>
                <a:path h="757015" w="1060617">
                  <a:moveTo>
                    <a:pt x="0" y="0"/>
                  </a:moveTo>
                  <a:lnTo>
                    <a:pt x="1060617" y="0"/>
                  </a:lnTo>
                  <a:lnTo>
                    <a:pt x="1060617" y="757015"/>
                  </a:lnTo>
                  <a:lnTo>
                    <a:pt x="0" y="757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242160" y="31666"/>
              <a:ext cx="9743781" cy="621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en-US" sz="2832">
                  <a:solidFill>
                    <a:srgbClr val="01012C"/>
                  </a:solidFill>
                  <a:latin typeface="Literata Bold"/>
                </a:rPr>
                <a:t>imranxdata@gmail.com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941241" y="7695258"/>
            <a:ext cx="2333018" cy="54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01012C"/>
                </a:solidFill>
                <a:latin typeface="Literata Bold"/>
              </a:rPr>
              <a:t>Start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010865" y="3261439"/>
            <a:ext cx="907427" cy="879230"/>
          </a:xfrm>
          <a:custGeom>
            <a:avLst/>
            <a:gdLst/>
            <a:ahLst/>
            <a:cxnLst/>
            <a:rect r="r" b="b" t="t" l="l"/>
            <a:pathLst>
              <a:path h="879230" w="907427">
                <a:moveTo>
                  <a:pt x="0" y="0"/>
                </a:moveTo>
                <a:lnTo>
                  <a:pt x="907427" y="0"/>
                </a:lnTo>
                <a:lnTo>
                  <a:pt x="907427" y="879230"/>
                </a:lnTo>
                <a:lnTo>
                  <a:pt x="0" y="879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93321" t="0" r="-400912" b="-53596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4775" y="5924688"/>
            <a:ext cx="13018449" cy="3192450"/>
            <a:chOff x="0" y="0"/>
            <a:chExt cx="4327445" cy="1061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445" cy="1061198"/>
            </a:xfrm>
            <a:custGeom>
              <a:avLst/>
              <a:gdLst/>
              <a:ahLst/>
              <a:cxnLst/>
              <a:rect r="r" b="b" t="t" l="l"/>
              <a:pathLst>
                <a:path h="1061198" w="4327445">
                  <a:moveTo>
                    <a:pt x="20814" y="0"/>
                  </a:moveTo>
                  <a:lnTo>
                    <a:pt x="4306631" y="0"/>
                  </a:lnTo>
                  <a:cubicBezTo>
                    <a:pt x="4318126" y="0"/>
                    <a:pt x="4327445" y="9319"/>
                    <a:pt x="4327445" y="20814"/>
                  </a:cubicBezTo>
                  <a:lnTo>
                    <a:pt x="4327445" y="1040384"/>
                  </a:lnTo>
                  <a:cubicBezTo>
                    <a:pt x="4327445" y="1051879"/>
                    <a:pt x="4318126" y="1061198"/>
                    <a:pt x="4306631" y="1061198"/>
                  </a:cubicBezTo>
                  <a:lnTo>
                    <a:pt x="20814" y="1061198"/>
                  </a:lnTo>
                  <a:cubicBezTo>
                    <a:pt x="9319" y="1061198"/>
                    <a:pt x="0" y="1051879"/>
                    <a:pt x="0" y="1040384"/>
                  </a:cubicBezTo>
                  <a:lnTo>
                    <a:pt x="0" y="20814"/>
                  </a:lnTo>
                  <a:cubicBezTo>
                    <a:pt x="0" y="9319"/>
                    <a:pt x="9319" y="0"/>
                    <a:pt x="20814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27445" cy="1099298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70941" y="1960168"/>
            <a:ext cx="7410211" cy="3774020"/>
            <a:chOff x="0" y="0"/>
            <a:chExt cx="2412684" cy="1228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2684" cy="1228779"/>
            </a:xfrm>
            <a:custGeom>
              <a:avLst/>
              <a:gdLst/>
              <a:ahLst/>
              <a:cxnLst/>
              <a:rect r="r" b="b" t="t" l="l"/>
              <a:pathLst>
                <a:path h="1228779" w="2412684">
                  <a:moveTo>
                    <a:pt x="36567" y="0"/>
                  </a:moveTo>
                  <a:lnTo>
                    <a:pt x="2376117" y="0"/>
                  </a:lnTo>
                  <a:cubicBezTo>
                    <a:pt x="2396312" y="0"/>
                    <a:pt x="2412684" y="16371"/>
                    <a:pt x="2412684" y="36567"/>
                  </a:cubicBezTo>
                  <a:lnTo>
                    <a:pt x="2412684" y="1192213"/>
                  </a:lnTo>
                  <a:cubicBezTo>
                    <a:pt x="2412684" y="1212408"/>
                    <a:pt x="2396312" y="1228779"/>
                    <a:pt x="2376117" y="1228779"/>
                  </a:cubicBezTo>
                  <a:lnTo>
                    <a:pt x="36567" y="1228779"/>
                  </a:lnTo>
                  <a:cubicBezTo>
                    <a:pt x="16371" y="1228779"/>
                    <a:pt x="0" y="1212408"/>
                    <a:pt x="0" y="1192213"/>
                  </a:cubicBezTo>
                  <a:lnTo>
                    <a:pt x="0" y="36567"/>
                  </a:lnTo>
                  <a:cubicBezTo>
                    <a:pt x="0" y="16371"/>
                    <a:pt x="16371" y="0"/>
                    <a:pt x="36567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12684" cy="1266879"/>
            </a:xfrm>
            <a:prstGeom prst="rect">
              <a:avLst/>
            </a:prstGeom>
          </p:spPr>
          <p:txBody>
            <a:bodyPr anchor="ctr" rtlCol="false" tIns="43800" lIns="43800" bIns="43800" rIns="43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789717" y="1442144"/>
            <a:ext cx="6769276" cy="1228161"/>
            <a:chOff x="0" y="0"/>
            <a:chExt cx="2204002" cy="3998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4002" cy="399876"/>
            </a:xfrm>
            <a:custGeom>
              <a:avLst/>
              <a:gdLst/>
              <a:ahLst/>
              <a:cxnLst/>
              <a:rect r="r" b="b" t="t" l="l"/>
              <a:pathLst>
                <a:path h="399876" w="2204002">
                  <a:moveTo>
                    <a:pt x="114369" y="0"/>
                  </a:moveTo>
                  <a:lnTo>
                    <a:pt x="2089634" y="0"/>
                  </a:lnTo>
                  <a:cubicBezTo>
                    <a:pt x="2152798" y="0"/>
                    <a:pt x="2204002" y="51205"/>
                    <a:pt x="2204002" y="114369"/>
                  </a:cubicBezTo>
                  <a:lnTo>
                    <a:pt x="2204002" y="285507"/>
                  </a:lnTo>
                  <a:cubicBezTo>
                    <a:pt x="2204002" y="348671"/>
                    <a:pt x="2152798" y="399876"/>
                    <a:pt x="2089634" y="399876"/>
                  </a:cubicBezTo>
                  <a:lnTo>
                    <a:pt x="114369" y="399876"/>
                  </a:lnTo>
                  <a:cubicBezTo>
                    <a:pt x="51205" y="399876"/>
                    <a:pt x="0" y="348671"/>
                    <a:pt x="0" y="285507"/>
                  </a:cubicBezTo>
                  <a:lnTo>
                    <a:pt x="0" y="114369"/>
                  </a:lnTo>
                  <a:cubicBezTo>
                    <a:pt x="0" y="51205"/>
                    <a:pt x="51205" y="0"/>
                    <a:pt x="114369" y="0"/>
                  </a:cubicBezTo>
                  <a:close/>
                </a:path>
              </a:pathLst>
            </a:custGeom>
            <a:solidFill>
              <a:srgbClr val="0067EB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04002" cy="437976"/>
            </a:xfrm>
            <a:prstGeom prst="rect">
              <a:avLst/>
            </a:prstGeom>
          </p:spPr>
          <p:txBody>
            <a:bodyPr anchor="ctr" rtlCol="false" tIns="43800" lIns="43800" bIns="43800" rIns="43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618328" y="2344464"/>
            <a:ext cx="2881020" cy="2891865"/>
          </a:xfrm>
          <a:custGeom>
            <a:avLst/>
            <a:gdLst/>
            <a:ahLst/>
            <a:cxnLst/>
            <a:rect r="r" b="b" t="t" l="l"/>
            <a:pathLst>
              <a:path h="2891865" w="2881020">
                <a:moveTo>
                  <a:pt x="0" y="0"/>
                </a:moveTo>
                <a:lnTo>
                  <a:pt x="2881020" y="0"/>
                </a:lnTo>
                <a:lnTo>
                  <a:pt x="2881020" y="2891865"/>
                </a:lnTo>
                <a:lnTo>
                  <a:pt x="0" y="289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6722" y="2151475"/>
            <a:ext cx="3230166" cy="3277844"/>
          </a:xfrm>
          <a:custGeom>
            <a:avLst/>
            <a:gdLst/>
            <a:ahLst/>
            <a:cxnLst/>
            <a:rect r="r" b="b" t="t" l="l"/>
            <a:pathLst>
              <a:path h="3277844" w="3230166">
                <a:moveTo>
                  <a:pt x="0" y="0"/>
                </a:moveTo>
                <a:lnTo>
                  <a:pt x="3230166" y="0"/>
                </a:lnTo>
                <a:lnTo>
                  <a:pt x="3230166" y="3277844"/>
                </a:lnTo>
                <a:lnTo>
                  <a:pt x="0" y="327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85857" y="2828338"/>
            <a:ext cx="6614192" cy="2652567"/>
          </a:xfrm>
          <a:custGeom>
            <a:avLst/>
            <a:gdLst/>
            <a:ahLst/>
            <a:cxnLst/>
            <a:rect r="r" b="b" t="t" l="l"/>
            <a:pathLst>
              <a:path h="2652567" w="6614192">
                <a:moveTo>
                  <a:pt x="0" y="0"/>
                </a:moveTo>
                <a:lnTo>
                  <a:pt x="6614192" y="0"/>
                </a:lnTo>
                <a:lnTo>
                  <a:pt x="6614192" y="2652567"/>
                </a:lnTo>
                <a:lnTo>
                  <a:pt x="0" y="2652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10834" y="6255330"/>
            <a:ext cx="11266332" cy="2401318"/>
          </a:xfrm>
          <a:custGeom>
            <a:avLst/>
            <a:gdLst/>
            <a:ahLst/>
            <a:cxnLst/>
            <a:rect r="r" b="b" t="t" l="l"/>
            <a:pathLst>
              <a:path h="2401318" w="11266332">
                <a:moveTo>
                  <a:pt x="0" y="0"/>
                </a:moveTo>
                <a:lnTo>
                  <a:pt x="11266332" y="0"/>
                </a:lnTo>
                <a:lnTo>
                  <a:pt x="11266332" y="2401317"/>
                </a:lnTo>
                <a:lnTo>
                  <a:pt x="0" y="2401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85857" y="1547422"/>
            <a:ext cx="6576996" cy="94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Literata"/>
              </a:rPr>
              <a:t>25."Monthly Total Amount Received and Funded Amount by Loan Status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7171" y="5686563"/>
            <a:ext cx="6482313" cy="46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4950695" y="770903"/>
            <a:ext cx="8386610" cy="874940"/>
            <a:chOff x="0" y="0"/>
            <a:chExt cx="11182147" cy="116658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1182147" cy="69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LOAN STATUS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2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3780" y="5143500"/>
            <a:ext cx="11640440" cy="4818737"/>
            <a:chOff x="0" y="0"/>
            <a:chExt cx="3869382" cy="1601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9382" cy="1601790"/>
            </a:xfrm>
            <a:custGeom>
              <a:avLst/>
              <a:gdLst/>
              <a:ahLst/>
              <a:cxnLst/>
              <a:rect r="r" b="b" t="t" l="l"/>
              <a:pathLst>
                <a:path h="1601790" w="3869382">
                  <a:moveTo>
                    <a:pt x="23278" y="0"/>
                  </a:moveTo>
                  <a:lnTo>
                    <a:pt x="3846104" y="0"/>
                  </a:lnTo>
                  <a:cubicBezTo>
                    <a:pt x="3858961" y="0"/>
                    <a:pt x="3869382" y="10422"/>
                    <a:pt x="3869382" y="23278"/>
                  </a:cubicBezTo>
                  <a:lnTo>
                    <a:pt x="3869382" y="1578511"/>
                  </a:lnTo>
                  <a:cubicBezTo>
                    <a:pt x="3869382" y="1591368"/>
                    <a:pt x="3858961" y="1601790"/>
                    <a:pt x="3846104" y="1601790"/>
                  </a:cubicBezTo>
                  <a:lnTo>
                    <a:pt x="23278" y="1601790"/>
                  </a:lnTo>
                  <a:cubicBezTo>
                    <a:pt x="10422" y="1601790"/>
                    <a:pt x="0" y="1591368"/>
                    <a:pt x="0" y="1578511"/>
                  </a:cubicBezTo>
                  <a:lnTo>
                    <a:pt x="0" y="23278"/>
                  </a:lnTo>
                  <a:cubicBezTo>
                    <a:pt x="0" y="10422"/>
                    <a:pt x="10422" y="0"/>
                    <a:pt x="23278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69382" cy="1639889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46903" y="1813835"/>
            <a:ext cx="2881020" cy="2891865"/>
          </a:xfrm>
          <a:custGeom>
            <a:avLst/>
            <a:gdLst/>
            <a:ahLst/>
            <a:cxnLst/>
            <a:rect r="r" b="b" t="t" l="l"/>
            <a:pathLst>
              <a:path h="2891865" w="2881020">
                <a:moveTo>
                  <a:pt x="0" y="0"/>
                </a:moveTo>
                <a:lnTo>
                  <a:pt x="2881020" y="0"/>
                </a:lnTo>
                <a:lnTo>
                  <a:pt x="2881020" y="2891865"/>
                </a:lnTo>
                <a:lnTo>
                  <a:pt x="0" y="289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6722" y="1639896"/>
            <a:ext cx="3230166" cy="3277844"/>
          </a:xfrm>
          <a:custGeom>
            <a:avLst/>
            <a:gdLst/>
            <a:ahLst/>
            <a:cxnLst/>
            <a:rect r="r" b="b" t="t" l="l"/>
            <a:pathLst>
              <a:path h="3277844" w="3230166">
                <a:moveTo>
                  <a:pt x="0" y="0"/>
                </a:moveTo>
                <a:lnTo>
                  <a:pt x="3230166" y="0"/>
                </a:lnTo>
                <a:lnTo>
                  <a:pt x="3230166" y="3277844"/>
                </a:lnTo>
                <a:lnTo>
                  <a:pt x="0" y="327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75379" y="5300697"/>
            <a:ext cx="10737243" cy="4504343"/>
          </a:xfrm>
          <a:custGeom>
            <a:avLst/>
            <a:gdLst/>
            <a:ahLst/>
            <a:cxnLst/>
            <a:rect r="r" b="b" t="t" l="l"/>
            <a:pathLst>
              <a:path h="4504343" w="10737243">
                <a:moveTo>
                  <a:pt x="0" y="0"/>
                </a:moveTo>
                <a:lnTo>
                  <a:pt x="10737242" y="0"/>
                </a:lnTo>
                <a:lnTo>
                  <a:pt x="10737242" y="4504343"/>
                </a:lnTo>
                <a:lnTo>
                  <a:pt x="0" y="4504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012556" y="1078775"/>
            <a:ext cx="8262888" cy="3924690"/>
            <a:chOff x="0" y="0"/>
            <a:chExt cx="11017184" cy="523292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482737"/>
              <a:ext cx="11017184" cy="4750183"/>
              <a:chOff x="0" y="0"/>
              <a:chExt cx="2849930" cy="122877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849930" cy="1228779"/>
              </a:xfrm>
              <a:custGeom>
                <a:avLst/>
                <a:gdLst/>
                <a:ahLst/>
                <a:cxnLst/>
                <a:rect r="r" b="b" t="t" l="l"/>
                <a:pathLst>
                  <a:path h="1228779" w="2849930">
                    <a:moveTo>
                      <a:pt x="30957" y="0"/>
                    </a:moveTo>
                    <a:lnTo>
                      <a:pt x="2818974" y="0"/>
                    </a:lnTo>
                    <a:cubicBezTo>
                      <a:pt x="2836071" y="0"/>
                      <a:pt x="2849930" y="13860"/>
                      <a:pt x="2849930" y="30957"/>
                    </a:cubicBezTo>
                    <a:lnTo>
                      <a:pt x="2849930" y="1197823"/>
                    </a:lnTo>
                    <a:cubicBezTo>
                      <a:pt x="2849930" y="1206033"/>
                      <a:pt x="2846669" y="1213907"/>
                      <a:pt x="2840863" y="1219712"/>
                    </a:cubicBezTo>
                    <a:cubicBezTo>
                      <a:pt x="2835058" y="1225518"/>
                      <a:pt x="2827184" y="1228779"/>
                      <a:pt x="2818974" y="1228779"/>
                    </a:cubicBezTo>
                    <a:lnTo>
                      <a:pt x="30957" y="1228779"/>
                    </a:lnTo>
                    <a:cubicBezTo>
                      <a:pt x="13860" y="1228779"/>
                      <a:pt x="0" y="1214920"/>
                      <a:pt x="0" y="1197823"/>
                    </a:cubicBezTo>
                    <a:lnTo>
                      <a:pt x="0" y="30957"/>
                    </a:lnTo>
                    <a:cubicBezTo>
                      <a:pt x="0" y="13860"/>
                      <a:pt x="13860" y="0"/>
                      <a:pt x="30957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849930" cy="1266879"/>
              </a:xfrm>
              <a:prstGeom prst="rect">
                <a:avLst/>
              </a:prstGeom>
            </p:spPr>
            <p:txBody>
              <a:bodyPr anchor="ctr" rtlCol="false" tIns="43800" lIns="43800" bIns="43800" rIns="43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894775" y="0"/>
              <a:ext cx="9326887" cy="1181271"/>
              <a:chOff x="0" y="0"/>
              <a:chExt cx="2412684" cy="30557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412684" cy="305572"/>
              </a:xfrm>
              <a:custGeom>
                <a:avLst/>
                <a:gdLst/>
                <a:ahLst/>
                <a:cxnLst/>
                <a:rect r="r" b="b" t="t" l="l"/>
                <a:pathLst>
                  <a:path h="305572" w="2412684">
                    <a:moveTo>
                      <a:pt x="104476" y="0"/>
                    </a:moveTo>
                    <a:lnTo>
                      <a:pt x="2308207" y="0"/>
                    </a:lnTo>
                    <a:cubicBezTo>
                      <a:pt x="2365908" y="0"/>
                      <a:pt x="2412684" y="46776"/>
                      <a:pt x="2412684" y="104476"/>
                    </a:cubicBezTo>
                    <a:lnTo>
                      <a:pt x="2412684" y="201095"/>
                    </a:lnTo>
                    <a:cubicBezTo>
                      <a:pt x="2412684" y="258796"/>
                      <a:pt x="2365908" y="305572"/>
                      <a:pt x="2308207" y="305572"/>
                    </a:cubicBezTo>
                    <a:lnTo>
                      <a:pt x="104476" y="305572"/>
                    </a:lnTo>
                    <a:cubicBezTo>
                      <a:pt x="46776" y="305572"/>
                      <a:pt x="0" y="258796"/>
                      <a:pt x="0" y="201095"/>
                    </a:cubicBezTo>
                    <a:lnTo>
                      <a:pt x="0" y="104476"/>
                    </a:lnTo>
                    <a:cubicBezTo>
                      <a:pt x="0" y="46776"/>
                      <a:pt x="46776" y="0"/>
                      <a:pt x="104476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412684" cy="343672"/>
              </a:xfrm>
              <a:prstGeom prst="rect">
                <a:avLst/>
              </a:prstGeom>
            </p:spPr>
            <p:txBody>
              <a:bodyPr anchor="ctr" rtlCol="false" tIns="43800" lIns="43800" bIns="43800" rIns="43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638526" y="1328576"/>
              <a:ext cx="9740131" cy="3467849"/>
            </a:xfrm>
            <a:custGeom>
              <a:avLst/>
              <a:gdLst/>
              <a:ahLst/>
              <a:cxnLst/>
              <a:rect r="r" b="b" t="t" l="l"/>
              <a:pathLst>
                <a:path h="3467849" w="9740131">
                  <a:moveTo>
                    <a:pt x="0" y="0"/>
                  </a:moveTo>
                  <a:lnTo>
                    <a:pt x="9740132" y="0"/>
                  </a:lnTo>
                  <a:lnTo>
                    <a:pt x="9740132" y="3467848"/>
                  </a:lnTo>
                  <a:lnTo>
                    <a:pt x="0" y="3467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67882" y="271738"/>
              <a:ext cx="8804652" cy="580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4"/>
                </a:lnSpc>
                <a:spcBef>
                  <a:spcPct val="0"/>
                </a:spcBef>
              </a:pPr>
              <a:r>
                <a:rPr lang="en-US" sz="2596">
                  <a:solidFill>
                    <a:srgbClr val="FFFFFF"/>
                  </a:solidFill>
                  <a:latin typeface="Literata"/>
                </a:rPr>
                <a:t>26.MONTHLY TRENDS BY ISSUE DATE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77171" y="5686563"/>
            <a:ext cx="6482313" cy="46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4950695" y="492143"/>
            <a:ext cx="8386610" cy="874940"/>
            <a:chOff x="0" y="0"/>
            <a:chExt cx="11182147" cy="116658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11182147" cy="69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BANK LOAN REPORRT |  OVERVIEW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62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3780" y="5143500"/>
            <a:ext cx="11640440" cy="4818737"/>
            <a:chOff x="0" y="0"/>
            <a:chExt cx="3869382" cy="1601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9382" cy="1601790"/>
            </a:xfrm>
            <a:custGeom>
              <a:avLst/>
              <a:gdLst/>
              <a:ahLst/>
              <a:cxnLst/>
              <a:rect r="r" b="b" t="t" l="l"/>
              <a:pathLst>
                <a:path h="1601790" w="3869382">
                  <a:moveTo>
                    <a:pt x="23278" y="0"/>
                  </a:moveTo>
                  <a:lnTo>
                    <a:pt x="3846104" y="0"/>
                  </a:lnTo>
                  <a:cubicBezTo>
                    <a:pt x="3858961" y="0"/>
                    <a:pt x="3869382" y="10422"/>
                    <a:pt x="3869382" y="23278"/>
                  </a:cubicBezTo>
                  <a:lnTo>
                    <a:pt x="3869382" y="1578511"/>
                  </a:lnTo>
                  <a:cubicBezTo>
                    <a:pt x="3869382" y="1591368"/>
                    <a:pt x="3858961" y="1601790"/>
                    <a:pt x="3846104" y="1601790"/>
                  </a:cubicBezTo>
                  <a:lnTo>
                    <a:pt x="23278" y="1601790"/>
                  </a:lnTo>
                  <a:cubicBezTo>
                    <a:pt x="10422" y="1601790"/>
                    <a:pt x="0" y="1591368"/>
                    <a:pt x="0" y="1578511"/>
                  </a:cubicBezTo>
                  <a:lnTo>
                    <a:pt x="0" y="23278"/>
                  </a:lnTo>
                  <a:cubicBezTo>
                    <a:pt x="0" y="10422"/>
                    <a:pt x="10422" y="0"/>
                    <a:pt x="23278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69382" cy="1639889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46903" y="1813835"/>
            <a:ext cx="2881020" cy="2891865"/>
          </a:xfrm>
          <a:custGeom>
            <a:avLst/>
            <a:gdLst/>
            <a:ahLst/>
            <a:cxnLst/>
            <a:rect r="r" b="b" t="t" l="l"/>
            <a:pathLst>
              <a:path h="2891865" w="2881020">
                <a:moveTo>
                  <a:pt x="0" y="0"/>
                </a:moveTo>
                <a:lnTo>
                  <a:pt x="2881020" y="0"/>
                </a:lnTo>
                <a:lnTo>
                  <a:pt x="2881020" y="2891865"/>
                </a:lnTo>
                <a:lnTo>
                  <a:pt x="0" y="289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6722" y="1639896"/>
            <a:ext cx="3230166" cy="3277844"/>
          </a:xfrm>
          <a:custGeom>
            <a:avLst/>
            <a:gdLst/>
            <a:ahLst/>
            <a:cxnLst/>
            <a:rect r="r" b="b" t="t" l="l"/>
            <a:pathLst>
              <a:path h="3277844" w="3230166">
                <a:moveTo>
                  <a:pt x="0" y="0"/>
                </a:moveTo>
                <a:lnTo>
                  <a:pt x="3230166" y="0"/>
                </a:lnTo>
                <a:lnTo>
                  <a:pt x="3230166" y="3277844"/>
                </a:lnTo>
                <a:lnTo>
                  <a:pt x="0" y="327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12556" y="1440828"/>
            <a:ext cx="8262888" cy="3562637"/>
            <a:chOff x="0" y="0"/>
            <a:chExt cx="2849930" cy="1228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9930" cy="1228779"/>
            </a:xfrm>
            <a:custGeom>
              <a:avLst/>
              <a:gdLst/>
              <a:ahLst/>
              <a:cxnLst/>
              <a:rect r="r" b="b" t="t" l="l"/>
              <a:pathLst>
                <a:path h="1228779" w="2849930">
                  <a:moveTo>
                    <a:pt x="32793" y="0"/>
                  </a:moveTo>
                  <a:lnTo>
                    <a:pt x="2817137" y="0"/>
                  </a:lnTo>
                  <a:cubicBezTo>
                    <a:pt x="2835248" y="0"/>
                    <a:pt x="2849930" y="14682"/>
                    <a:pt x="2849930" y="32793"/>
                  </a:cubicBezTo>
                  <a:lnTo>
                    <a:pt x="2849930" y="1195986"/>
                  </a:lnTo>
                  <a:cubicBezTo>
                    <a:pt x="2849930" y="1204684"/>
                    <a:pt x="2846475" y="1213025"/>
                    <a:pt x="2840325" y="1219175"/>
                  </a:cubicBezTo>
                  <a:cubicBezTo>
                    <a:pt x="2834175" y="1225324"/>
                    <a:pt x="2825834" y="1228779"/>
                    <a:pt x="2817137" y="1228779"/>
                  </a:cubicBezTo>
                  <a:lnTo>
                    <a:pt x="32793" y="1228779"/>
                  </a:lnTo>
                  <a:cubicBezTo>
                    <a:pt x="14682" y="1228779"/>
                    <a:pt x="0" y="1214097"/>
                    <a:pt x="0" y="1195986"/>
                  </a:cubicBezTo>
                  <a:lnTo>
                    <a:pt x="0" y="32793"/>
                  </a:lnTo>
                  <a:cubicBezTo>
                    <a:pt x="0" y="24096"/>
                    <a:pt x="3455" y="15755"/>
                    <a:pt x="9605" y="9605"/>
                  </a:cubicBezTo>
                  <a:cubicBezTo>
                    <a:pt x="15755" y="3455"/>
                    <a:pt x="24096" y="0"/>
                    <a:pt x="32793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49930" cy="1266879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83637" y="789908"/>
            <a:ext cx="6995165" cy="995352"/>
            <a:chOff x="0" y="0"/>
            <a:chExt cx="2412684" cy="3433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2684" cy="343304"/>
            </a:xfrm>
            <a:custGeom>
              <a:avLst/>
              <a:gdLst/>
              <a:ahLst/>
              <a:cxnLst/>
              <a:rect r="r" b="b" t="t" l="l"/>
              <a:pathLst>
                <a:path h="343304" w="2412684">
                  <a:moveTo>
                    <a:pt x="110675" y="0"/>
                  </a:moveTo>
                  <a:lnTo>
                    <a:pt x="2302008" y="0"/>
                  </a:lnTo>
                  <a:cubicBezTo>
                    <a:pt x="2331361" y="0"/>
                    <a:pt x="2359512" y="11660"/>
                    <a:pt x="2380268" y="32416"/>
                  </a:cubicBezTo>
                  <a:cubicBezTo>
                    <a:pt x="2401023" y="53172"/>
                    <a:pt x="2412684" y="81322"/>
                    <a:pt x="2412684" y="110675"/>
                  </a:cubicBezTo>
                  <a:lnTo>
                    <a:pt x="2412684" y="232629"/>
                  </a:lnTo>
                  <a:cubicBezTo>
                    <a:pt x="2412684" y="261982"/>
                    <a:pt x="2401023" y="290133"/>
                    <a:pt x="2380268" y="310888"/>
                  </a:cubicBezTo>
                  <a:cubicBezTo>
                    <a:pt x="2359512" y="331644"/>
                    <a:pt x="2331361" y="343304"/>
                    <a:pt x="2302008" y="343304"/>
                  </a:cubicBezTo>
                  <a:lnTo>
                    <a:pt x="110675" y="343304"/>
                  </a:lnTo>
                  <a:cubicBezTo>
                    <a:pt x="81322" y="343304"/>
                    <a:pt x="53172" y="331644"/>
                    <a:pt x="32416" y="310888"/>
                  </a:cubicBezTo>
                  <a:cubicBezTo>
                    <a:pt x="11660" y="290133"/>
                    <a:pt x="0" y="261982"/>
                    <a:pt x="0" y="232629"/>
                  </a:cubicBezTo>
                  <a:lnTo>
                    <a:pt x="0" y="110675"/>
                  </a:lnTo>
                  <a:cubicBezTo>
                    <a:pt x="0" y="81322"/>
                    <a:pt x="11660" y="53172"/>
                    <a:pt x="32416" y="32416"/>
                  </a:cubicBezTo>
                  <a:cubicBezTo>
                    <a:pt x="53172" y="11660"/>
                    <a:pt x="81322" y="0"/>
                    <a:pt x="110675" y="0"/>
                  </a:cubicBezTo>
                  <a:close/>
                </a:path>
              </a:pathLst>
            </a:custGeom>
            <a:solidFill>
              <a:srgbClr val="0067EB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12684" cy="381404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888467" y="807387"/>
            <a:ext cx="6603489" cy="86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  <a:spcBef>
                <a:spcPct val="0"/>
              </a:spcBef>
            </a:pPr>
            <a:r>
              <a:rPr lang="en-US" sz="2496">
                <a:solidFill>
                  <a:srgbClr val="FFFFFF"/>
                </a:solidFill>
                <a:latin typeface="Literata"/>
              </a:rPr>
              <a:t>27.REGIONAL ANALYSIS BY STATEWISE AND TOTAL APPLICATION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695682" y="5423363"/>
            <a:ext cx="10896637" cy="4259010"/>
          </a:xfrm>
          <a:custGeom>
            <a:avLst/>
            <a:gdLst/>
            <a:ahLst/>
            <a:cxnLst/>
            <a:rect r="r" b="b" t="t" l="l"/>
            <a:pathLst>
              <a:path h="4259010" w="10896637">
                <a:moveTo>
                  <a:pt x="0" y="0"/>
                </a:moveTo>
                <a:lnTo>
                  <a:pt x="10896636" y="0"/>
                </a:lnTo>
                <a:lnTo>
                  <a:pt x="10896636" y="4259010"/>
                </a:lnTo>
                <a:lnTo>
                  <a:pt x="0" y="4259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00272" y="1856836"/>
            <a:ext cx="5687457" cy="2956129"/>
          </a:xfrm>
          <a:custGeom>
            <a:avLst/>
            <a:gdLst/>
            <a:ahLst/>
            <a:cxnLst/>
            <a:rect r="r" b="b" t="t" l="l"/>
            <a:pathLst>
              <a:path h="2956129" w="5687457">
                <a:moveTo>
                  <a:pt x="0" y="0"/>
                </a:moveTo>
                <a:lnTo>
                  <a:pt x="5687456" y="0"/>
                </a:lnTo>
                <a:lnTo>
                  <a:pt x="5687456" y="2956129"/>
                </a:lnTo>
                <a:lnTo>
                  <a:pt x="0" y="29561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377171" y="5686563"/>
            <a:ext cx="6482313" cy="46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4950695" y="280138"/>
            <a:ext cx="8386610" cy="874940"/>
            <a:chOff x="0" y="0"/>
            <a:chExt cx="11182147" cy="116658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1182147" cy="69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BANK LOAN REPORRT |  OVERVIEW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2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23780" y="5143500"/>
            <a:ext cx="11640440" cy="2831839"/>
            <a:chOff x="0" y="0"/>
            <a:chExt cx="3869382" cy="9413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9382" cy="941328"/>
            </a:xfrm>
            <a:custGeom>
              <a:avLst/>
              <a:gdLst/>
              <a:ahLst/>
              <a:cxnLst/>
              <a:rect r="r" b="b" t="t" l="l"/>
              <a:pathLst>
                <a:path h="941328" w="3869382">
                  <a:moveTo>
                    <a:pt x="23278" y="0"/>
                  </a:moveTo>
                  <a:lnTo>
                    <a:pt x="3846104" y="0"/>
                  </a:lnTo>
                  <a:cubicBezTo>
                    <a:pt x="3858961" y="0"/>
                    <a:pt x="3869382" y="10422"/>
                    <a:pt x="3869382" y="23278"/>
                  </a:cubicBezTo>
                  <a:lnTo>
                    <a:pt x="3869382" y="918050"/>
                  </a:lnTo>
                  <a:cubicBezTo>
                    <a:pt x="3869382" y="930906"/>
                    <a:pt x="3858961" y="941328"/>
                    <a:pt x="3846104" y="941328"/>
                  </a:cubicBezTo>
                  <a:lnTo>
                    <a:pt x="23278" y="941328"/>
                  </a:lnTo>
                  <a:cubicBezTo>
                    <a:pt x="10422" y="941328"/>
                    <a:pt x="0" y="930906"/>
                    <a:pt x="0" y="918050"/>
                  </a:cubicBezTo>
                  <a:lnTo>
                    <a:pt x="0" y="23278"/>
                  </a:lnTo>
                  <a:cubicBezTo>
                    <a:pt x="0" y="10422"/>
                    <a:pt x="10422" y="0"/>
                    <a:pt x="23278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69382" cy="979428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46903" y="1813835"/>
            <a:ext cx="2881020" cy="2891865"/>
          </a:xfrm>
          <a:custGeom>
            <a:avLst/>
            <a:gdLst/>
            <a:ahLst/>
            <a:cxnLst/>
            <a:rect r="r" b="b" t="t" l="l"/>
            <a:pathLst>
              <a:path h="2891865" w="2881020">
                <a:moveTo>
                  <a:pt x="0" y="0"/>
                </a:moveTo>
                <a:lnTo>
                  <a:pt x="2881020" y="0"/>
                </a:lnTo>
                <a:lnTo>
                  <a:pt x="2881020" y="2891865"/>
                </a:lnTo>
                <a:lnTo>
                  <a:pt x="0" y="289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6722" y="1639896"/>
            <a:ext cx="3230166" cy="3277844"/>
          </a:xfrm>
          <a:custGeom>
            <a:avLst/>
            <a:gdLst/>
            <a:ahLst/>
            <a:cxnLst/>
            <a:rect r="r" b="b" t="t" l="l"/>
            <a:pathLst>
              <a:path h="3277844" w="3230166">
                <a:moveTo>
                  <a:pt x="0" y="0"/>
                </a:moveTo>
                <a:lnTo>
                  <a:pt x="3230166" y="0"/>
                </a:lnTo>
                <a:lnTo>
                  <a:pt x="3230166" y="3277844"/>
                </a:lnTo>
                <a:lnTo>
                  <a:pt x="0" y="327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12556" y="1440828"/>
            <a:ext cx="8262888" cy="3562637"/>
            <a:chOff x="0" y="0"/>
            <a:chExt cx="2849930" cy="1228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9930" cy="1228779"/>
            </a:xfrm>
            <a:custGeom>
              <a:avLst/>
              <a:gdLst/>
              <a:ahLst/>
              <a:cxnLst/>
              <a:rect r="r" b="b" t="t" l="l"/>
              <a:pathLst>
                <a:path h="1228779" w="2849930">
                  <a:moveTo>
                    <a:pt x="32793" y="0"/>
                  </a:moveTo>
                  <a:lnTo>
                    <a:pt x="2817137" y="0"/>
                  </a:lnTo>
                  <a:cubicBezTo>
                    <a:pt x="2835248" y="0"/>
                    <a:pt x="2849930" y="14682"/>
                    <a:pt x="2849930" y="32793"/>
                  </a:cubicBezTo>
                  <a:lnTo>
                    <a:pt x="2849930" y="1195986"/>
                  </a:lnTo>
                  <a:cubicBezTo>
                    <a:pt x="2849930" y="1204684"/>
                    <a:pt x="2846475" y="1213025"/>
                    <a:pt x="2840325" y="1219175"/>
                  </a:cubicBezTo>
                  <a:cubicBezTo>
                    <a:pt x="2834175" y="1225324"/>
                    <a:pt x="2825834" y="1228779"/>
                    <a:pt x="2817137" y="1228779"/>
                  </a:cubicBezTo>
                  <a:lnTo>
                    <a:pt x="32793" y="1228779"/>
                  </a:lnTo>
                  <a:cubicBezTo>
                    <a:pt x="14682" y="1228779"/>
                    <a:pt x="0" y="1214097"/>
                    <a:pt x="0" y="1195986"/>
                  </a:cubicBezTo>
                  <a:lnTo>
                    <a:pt x="0" y="32793"/>
                  </a:lnTo>
                  <a:cubicBezTo>
                    <a:pt x="0" y="24096"/>
                    <a:pt x="3455" y="15755"/>
                    <a:pt x="9605" y="9605"/>
                  </a:cubicBezTo>
                  <a:cubicBezTo>
                    <a:pt x="15755" y="3455"/>
                    <a:pt x="24096" y="0"/>
                    <a:pt x="32793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49930" cy="1266879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83637" y="789908"/>
            <a:ext cx="6995165" cy="995352"/>
            <a:chOff x="0" y="0"/>
            <a:chExt cx="2412684" cy="3433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2684" cy="343304"/>
            </a:xfrm>
            <a:custGeom>
              <a:avLst/>
              <a:gdLst/>
              <a:ahLst/>
              <a:cxnLst/>
              <a:rect r="r" b="b" t="t" l="l"/>
              <a:pathLst>
                <a:path h="343304" w="2412684">
                  <a:moveTo>
                    <a:pt x="110675" y="0"/>
                  </a:moveTo>
                  <a:lnTo>
                    <a:pt x="2302008" y="0"/>
                  </a:lnTo>
                  <a:cubicBezTo>
                    <a:pt x="2331361" y="0"/>
                    <a:pt x="2359512" y="11660"/>
                    <a:pt x="2380268" y="32416"/>
                  </a:cubicBezTo>
                  <a:cubicBezTo>
                    <a:pt x="2401023" y="53172"/>
                    <a:pt x="2412684" y="81322"/>
                    <a:pt x="2412684" y="110675"/>
                  </a:cubicBezTo>
                  <a:lnTo>
                    <a:pt x="2412684" y="232629"/>
                  </a:lnTo>
                  <a:cubicBezTo>
                    <a:pt x="2412684" y="261982"/>
                    <a:pt x="2401023" y="290133"/>
                    <a:pt x="2380268" y="310888"/>
                  </a:cubicBezTo>
                  <a:cubicBezTo>
                    <a:pt x="2359512" y="331644"/>
                    <a:pt x="2331361" y="343304"/>
                    <a:pt x="2302008" y="343304"/>
                  </a:cubicBezTo>
                  <a:lnTo>
                    <a:pt x="110675" y="343304"/>
                  </a:lnTo>
                  <a:cubicBezTo>
                    <a:pt x="81322" y="343304"/>
                    <a:pt x="53172" y="331644"/>
                    <a:pt x="32416" y="310888"/>
                  </a:cubicBezTo>
                  <a:cubicBezTo>
                    <a:pt x="11660" y="290133"/>
                    <a:pt x="0" y="261982"/>
                    <a:pt x="0" y="232629"/>
                  </a:cubicBezTo>
                  <a:lnTo>
                    <a:pt x="0" y="110675"/>
                  </a:lnTo>
                  <a:cubicBezTo>
                    <a:pt x="0" y="81322"/>
                    <a:pt x="11660" y="53172"/>
                    <a:pt x="32416" y="32416"/>
                  </a:cubicBezTo>
                  <a:cubicBezTo>
                    <a:pt x="53172" y="11660"/>
                    <a:pt x="81322" y="0"/>
                    <a:pt x="110675" y="0"/>
                  </a:cubicBezTo>
                  <a:close/>
                </a:path>
              </a:pathLst>
            </a:custGeom>
            <a:solidFill>
              <a:srgbClr val="0067EB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12684" cy="381404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421410" y="1988396"/>
            <a:ext cx="5445181" cy="2717304"/>
          </a:xfrm>
          <a:custGeom>
            <a:avLst/>
            <a:gdLst/>
            <a:ahLst/>
            <a:cxnLst/>
            <a:rect r="r" b="b" t="t" l="l"/>
            <a:pathLst>
              <a:path h="2717304" w="5445181">
                <a:moveTo>
                  <a:pt x="0" y="0"/>
                </a:moveTo>
                <a:lnTo>
                  <a:pt x="5445180" y="0"/>
                </a:lnTo>
                <a:lnTo>
                  <a:pt x="5445180" y="2717304"/>
                </a:lnTo>
                <a:lnTo>
                  <a:pt x="0" y="2717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06829" y="5832140"/>
            <a:ext cx="11074343" cy="1638396"/>
          </a:xfrm>
          <a:custGeom>
            <a:avLst/>
            <a:gdLst/>
            <a:ahLst/>
            <a:cxnLst/>
            <a:rect r="r" b="b" t="t" l="l"/>
            <a:pathLst>
              <a:path h="1638396" w="11074343">
                <a:moveTo>
                  <a:pt x="0" y="0"/>
                </a:moveTo>
                <a:lnTo>
                  <a:pt x="11074342" y="0"/>
                </a:lnTo>
                <a:lnTo>
                  <a:pt x="11074342" y="1638396"/>
                </a:lnTo>
                <a:lnTo>
                  <a:pt x="0" y="1638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88467" y="1008682"/>
            <a:ext cx="6603489" cy="44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  <a:spcBef>
                <a:spcPct val="0"/>
              </a:spcBef>
            </a:pPr>
            <a:r>
              <a:rPr lang="en-US" sz="2596">
                <a:solidFill>
                  <a:srgbClr val="FFFFFF"/>
                </a:solidFill>
                <a:latin typeface="Literata"/>
              </a:rPr>
              <a:t>28.LOAN TERM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7171" y="5686563"/>
            <a:ext cx="6482313" cy="46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4950695" y="280138"/>
            <a:ext cx="8386610" cy="874940"/>
            <a:chOff x="0" y="0"/>
            <a:chExt cx="11182147" cy="116658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1182147" cy="69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BANK LOAN REPORRT |  OVERVIEW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2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22793" y="5071809"/>
            <a:ext cx="11842415" cy="4786690"/>
            <a:chOff x="0" y="0"/>
            <a:chExt cx="3936521" cy="159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6521" cy="1591137"/>
            </a:xfrm>
            <a:custGeom>
              <a:avLst/>
              <a:gdLst/>
              <a:ahLst/>
              <a:cxnLst/>
              <a:rect r="r" b="b" t="t" l="l"/>
              <a:pathLst>
                <a:path h="1591137" w="3936521">
                  <a:moveTo>
                    <a:pt x="22881" y="0"/>
                  </a:moveTo>
                  <a:lnTo>
                    <a:pt x="3913639" y="0"/>
                  </a:lnTo>
                  <a:cubicBezTo>
                    <a:pt x="3919708" y="0"/>
                    <a:pt x="3925528" y="2411"/>
                    <a:pt x="3929819" y="6702"/>
                  </a:cubicBezTo>
                  <a:cubicBezTo>
                    <a:pt x="3934110" y="10993"/>
                    <a:pt x="3936521" y="16813"/>
                    <a:pt x="3936521" y="22881"/>
                  </a:cubicBezTo>
                  <a:lnTo>
                    <a:pt x="3936521" y="1568256"/>
                  </a:lnTo>
                  <a:cubicBezTo>
                    <a:pt x="3936521" y="1574324"/>
                    <a:pt x="3934110" y="1580144"/>
                    <a:pt x="3929819" y="1584435"/>
                  </a:cubicBezTo>
                  <a:cubicBezTo>
                    <a:pt x="3925528" y="1588726"/>
                    <a:pt x="3919708" y="1591137"/>
                    <a:pt x="3913639" y="1591137"/>
                  </a:cubicBezTo>
                  <a:lnTo>
                    <a:pt x="22881" y="1591137"/>
                  </a:lnTo>
                  <a:cubicBezTo>
                    <a:pt x="16813" y="1591137"/>
                    <a:pt x="10993" y="1588726"/>
                    <a:pt x="6702" y="1584435"/>
                  </a:cubicBezTo>
                  <a:cubicBezTo>
                    <a:pt x="2411" y="1580144"/>
                    <a:pt x="0" y="1574324"/>
                    <a:pt x="0" y="1568256"/>
                  </a:cubicBezTo>
                  <a:lnTo>
                    <a:pt x="0" y="22881"/>
                  </a:lnTo>
                  <a:cubicBezTo>
                    <a:pt x="0" y="16813"/>
                    <a:pt x="2411" y="10993"/>
                    <a:pt x="6702" y="6702"/>
                  </a:cubicBezTo>
                  <a:cubicBezTo>
                    <a:pt x="10993" y="2411"/>
                    <a:pt x="16813" y="0"/>
                    <a:pt x="22881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36521" cy="1629237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46903" y="1813835"/>
            <a:ext cx="2881020" cy="2891865"/>
          </a:xfrm>
          <a:custGeom>
            <a:avLst/>
            <a:gdLst/>
            <a:ahLst/>
            <a:cxnLst/>
            <a:rect r="r" b="b" t="t" l="l"/>
            <a:pathLst>
              <a:path h="2891865" w="2881020">
                <a:moveTo>
                  <a:pt x="0" y="0"/>
                </a:moveTo>
                <a:lnTo>
                  <a:pt x="2881020" y="0"/>
                </a:lnTo>
                <a:lnTo>
                  <a:pt x="2881020" y="2891865"/>
                </a:lnTo>
                <a:lnTo>
                  <a:pt x="0" y="289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6722" y="1639896"/>
            <a:ext cx="3230166" cy="3277844"/>
          </a:xfrm>
          <a:custGeom>
            <a:avLst/>
            <a:gdLst/>
            <a:ahLst/>
            <a:cxnLst/>
            <a:rect r="r" b="b" t="t" l="l"/>
            <a:pathLst>
              <a:path h="3277844" w="3230166">
                <a:moveTo>
                  <a:pt x="0" y="0"/>
                </a:moveTo>
                <a:lnTo>
                  <a:pt x="3230166" y="0"/>
                </a:lnTo>
                <a:lnTo>
                  <a:pt x="3230166" y="3277844"/>
                </a:lnTo>
                <a:lnTo>
                  <a:pt x="0" y="327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12556" y="1440828"/>
            <a:ext cx="8262888" cy="3562637"/>
            <a:chOff x="0" y="0"/>
            <a:chExt cx="2849930" cy="1228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9930" cy="1228779"/>
            </a:xfrm>
            <a:custGeom>
              <a:avLst/>
              <a:gdLst/>
              <a:ahLst/>
              <a:cxnLst/>
              <a:rect r="r" b="b" t="t" l="l"/>
              <a:pathLst>
                <a:path h="1228779" w="2849930">
                  <a:moveTo>
                    <a:pt x="32793" y="0"/>
                  </a:moveTo>
                  <a:lnTo>
                    <a:pt x="2817137" y="0"/>
                  </a:lnTo>
                  <a:cubicBezTo>
                    <a:pt x="2835248" y="0"/>
                    <a:pt x="2849930" y="14682"/>
                    <a:pt x="2849930" y="32793"/>
                  </a:cubicBezTo>
                  <a:lnTo>
                    <a:pt x="2849930" y="1195986"/>
                  </a:lnTo>
                  <a:cubicBezTo>
                    <a:pt x="2849930" y="1204684"/>
                    <a:pt x="2846475" y="1213025"/>
                    <a:pt x="2840325" y="1219175"/>
                  </a:cubicBezTo>
                  <a:cubicBezTo>
                    <a:pt x="2834175" y="1225324"/>
                    <a:pt x="2825834" y="1228779"/>
                    <a:pt x="2817137" y="1228779"/>
                  </a:cubicBezTo>
                  <a:lnTo>
                    <a:pt x="32793" y="1228779"/>
                  </a:lnTo>
                  <a:cubicBezTo>
                    <a:pt x="14682" y="1228779"/>
                    <a:pt x="0" y="1214097"/>
                    <a:pt x="0" y="1195986"/>
                  </a:cubicBezTo>
                  <a:lnTo>
                    <a:pt x="0" y="32793"/>
                  </a:lnTo>
                  <a:cubicBezTo>
                    <a:pt x="0" y="24096"/>
                    <a:pt x="3455" y="15755"/>
                    <a:pt x="9605" y="9605"/>
                  </a:cubicBezTo>
                  <a:cubicBezTo>
                    <a:pt x="15755" y="3455"/>
                    <a:pt x="24096" y="0"/>
                    <a:pt x="32793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49930" cy="1266879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83637" y="789908"/>
            <a:ext cx="6995165" cy="995352"/>
            <a:chOff x="0" y="0"/>
            <a:chExt cx="2412684" cy="3433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2684" cy="343304"/>
            </a:xfrm>
            <a:custGeom>
              <a:avLst/>
              <a:gdLst/>
              <a:ahLst/>
              <a:cxnLst/>
              <a:rect r="r" b="b" t="t" l="l"/>
              <a:pathLst>
                <a:path h="343304" w="2412684">
                  <a:moveTo>
                    <a:pt x="110675" y="0"/>
                  </a:moveTo>
                  <a:lnTo>
                    <a:pt x="2302008" y="0"/>
                  </a:lnTo>
                  <a:cubicBezTo>
                    <a:pt x="2331361" y="0"/>
                    <a:pt x="2359512" y="11660"/>
                    <a:pt x="2380268" y="32416"/>
                  </a:cubicBezTo>
                  <a:cubicBezTo>
                    <a:pt x="2401023" y="53172"/>
                    <a:pt x="2412684" y="81322"/>
                    <a:pt x="2412684" y="110675"/>
                  </a:cubicBezTo>
                  <a:lnTo>
                    <a:pt x="2412684" y="232629"/>
                  </a:lnTo>
                  <a:cubicBezTo>
                    <a:pt x="2412684" y="261982"/>
                    <a:pt x="2401023" y="290133"/>
                    <a:pt x="2380268" y="310888"/>
                  </a:cubicBezTo>
                  <a:cubicBezTo>
                    <a:pt x="2359512" y="331644"/>
                    <a:pt x="2331361" y="343304"/>
                    <a:pt x="2302008" y="343304"/>
                  </a:cubicBezTo>
                  <a:lnTo>
                    <a:pt x="110675" y="343304"/>
                  </a:lnTo>
                  <a:cubicBezTo>
                    <a:pt x="81322" y="343304"/>
                    <a:pt x="53172" y="331644"/>
                    <a:pt x="32416" y="310888"/>
                  </a:cubicBezTo>
                  <a:cubicBezTo>
                    <a:pt x="11660" y="290133"/>
                    <a:pt x="0" y="261982"/>
                    <a:pt x="0" y="232629"/>
                  </a:cubicBezTo>
                  <a:lnTo>
                    <a:pt x="0" y="110675"/>
                  </a:lnTo>
                  <a:cubicBezTo>
                    <a:pt x="0" y="81322"/>
                    <a:pt x="11660" y="53172"/>
                    <a:pt x="32416" y="32416"/>
                  </a:cubicBezTo>
                  <a:cubicBezTo>
                    <a:pt x="53172" y="11660"/>
                    <a:pt x="81322" y="0"/>
                    <a:pt x="110675" y="0"/>
                  </a:cubicBezTo>
                  <a:close/>
                </a:path>
              </a:pathLst>
            </a:custGeom>
            <a:solidFill>
              <a:srgbClr val="0067EB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12684" cy="381404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371306" y="1893066"/>
            <a:ext cx="5545389" cy="2938949"/>
          </a:xfrm>
          <a:custGeom>
            <a:avLst/>
            <a:gdLst/>
            <a:ahLst/>
            <a:cxnLst/>
            <a:rect r="r" b="b" t="t" l="l"/>
            <a:pathLst>
              <a:path h="2938949" w="5545389">
                <a:moveTo>
                  <a:pt x="0" y="0"/>
                </a:moveTo>
                <a:lnTo>
                  <a:pt x="5545388" y="0"/>
                </a:lnTo>
                <a:lnTo>
                  <a:pt x="5545388" y="2938949"/>
                </a:lnTo>
                <a:lnTo>
                  <a:pt x="0" y="2938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55733" y="5346365"/>
            <a:ext cx="11176533" cy="4215066"/>
          </a:xfrm>
          <a:custGeom>
            <a:avLst/>
            <a:gdLst/>
            <a:ahLst/>
            <a:cxnLst/>
            <a:rect r="r" b="b" t="t" l="l"/>
            <a:pathLst>
              <a:path h="4215066" w="11176533">
                <a:moveTo>
                  <a:pt x="0" y="0"/>
                </a:moveTo>
                <a:lnTo>
                  <a:pt x="11176534" y="0"/>
                </a:lnTo>
                <a:lnTo>
                  <a:pt x="11176534" y="4215066"/>
                </a:lnTo>
                <a:lnTo>
                  <a:pt x="0" y="42150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88467" y="1008682"/>
            <a:ext cx="6603489" cy="44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  <a:spcBef>
                <a:spcPct val="0"/>
              </a:spcBef>
            </a:pPr>
            <a:r>
              <a:rPr lang="en-US" sz="2596">
                <a:solidFill>
                  <a:srgbClr val="FFFFFF"/>
                </a:solidFill>
                <a:latin typeface="Literata"/>
              </a:rPr>
              <a:t>29.Employee Length Analysis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7171" y="5686563"/>
            <a:ext cx="6482313" cy="46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4950695" y="280138"/>
            <a:ext cx="8386610" cy="874940"/>
            <a:chOff x="0" y="0"/>
            <a:chExt cx="11182147" cy="116658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1182147" cy="69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BANK LOAN REPORRT |  OVERVIEW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2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22793" y="5089190"/>
            <a:ext cx="11842415" cy="4786690"/>
            <a:chOff x="0" y="0"/>
            <a:chExt cx="3936521" cy="159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6521" cy="1591137"/>
            </a:xfrm>
            <a:custGeom>
              <a:avLst/>
              <a:gdLst/>
              <a:ahLst/>
              <a:cxnLst/>
              <a:rect r="r" b="b" t="t" l="l"/>
              <a:pathLst>
                <a:path h="1591137" w="3936521">
                  <a:moveTo>
                    <a:pt x="22881" y="0"/>
                  </a:moveTo>
                  <a:lnTo>
                    <a:pt x="3913639" y="0"/>
                  </a:lnTo>
                  <a:cubicBezTo>
                    <a:pt x="3919708" y="0"/>
                    <a:pt x="3925528" y="2411"/>
                    <a:pt x="3929819" y="6702"/>
                  </a:cubicBezTo>
                  <a:cubicBezTo>
                    <a:pt x="3934110" y="10993"/>
                    <a:pt x="3936521" y="16813"/>
                    <a:pt x="3936521" y="22881"/>
                  </a:cubicBezTo>
                  <a:lnTo>
                    <a:pt x="3936521" y="1568256"/>
                  </a:lnTo>
                  <a:cubicBezTo>
                    <a:pt x="3936521" y="1574324"/>
                    <a:pt x="3934110" y="1580144"/>
                    <a:pt x="3929819" y="1584435"/>
                  </a:cubicBezTo>
                  <a:cubicBezTo>
                    <a:pt x="3925528" y="1588726"/>
                    <a:pt x="3919708" y="1591137"/>
                    <a:pt x="3913639" y="1591137"/>
                  </a:cubicBezTo>
                  <a:lnTo>
                    <a:pt x="22881" y="1591137"/>
                  </a:lnTo>
                  <a:cubicBezTo>
                    <a:pt x="16813" y="1591137"/>
                    <a:pt x="10993" y="1588726"/>
                    <a:pt x="6702" y="1584435"/>
                  </a:cubicBezTo>
                  <a:cubicBezTo>
                    <a:pt x="2411" y="1580144"/>
                    <a:pt x="0" y="1574324"/>
                    <a:pt x="0" y="1568256"/>
                  </a:cubicBezTo>
                  <a:lnTo>
                    <a:pt x="0" y="22881"/>
                  </a:lnTo>
                  <a:cubicBezTo>
                    <a:pt x="0" y="16813"/>
                    <a:pt x="2411" y="10993"/>
                    <a:pt x="6702" y="6702"/>
                  </a:cubicBezTo>
                  <a:cubicBezTo>
                    <a:pt x="10993" y="2411"/>
                    <a:pt x="16813" y="0"/>
                    <a:pt x="22881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36521" cy="1629237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46903" y="1813835"/>
            <a:ext cx="2881020" cy="2891865"/>
          </a:xfrm>
          <a:custGeom>
            <a:avLst/>
            <a:gdLst/>
            <a:ahLst/>
            <a:cxnLst/>
            <a:rect r="r" b="b" t="t" l="l"/>
            <a:pathLst>
              <a:path h="2891865" w="2881020">
                <a:moveTo>
                  <a:pt x="0" y="0"/>
                </a:moveTo>
                <a:lnTo>
                  <a:pt x="2881020" y="0"/>
                </a:lnTo>
                <a:lnTo>
                  <a:pt x="2881020" y="2891865"/>
                </a:lnTo>
                <a:lnTo>
                  <a:pt x="0" y="289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6722" y="1639896"/>
            <a:ext cx="3230166" cy="3277844"/>
          </a:xfrm>
          <a:custGeom>
            <a:avLst/>
            <a:gdLst/>
            <a:ahLst/>
            <a:cxnLst/>
            <a:rect r="r" b="b" t="t" l="l"/>
            <a:pathLst>
              <a:path h="3277844" w="3230166">
                <a:moveTo>
                  <a:pt x="0" y="0"/>
                </a:moveTo>
                <a:lnTo>
                  <a:pt x="3230166" y="0"/>
                </a:lnTo>
                <a:lnTo>
                  <a:pt x="3230166" y="3277844"/>
                </a:lnTo>
                <a:lnTo>
                  <a:pt x="0" y="327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12556" y="1440828"/>
            <a:ext cx="8262888" cy="3562637"/>
            <a:chOff x="0" y="0"/>
            <a:chExt cx="2849930" cy="1228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9930" cy="1228779"/>
            </a:xfrm>
            <a:custGeom>
              <a:avLst/>
              <a:gdLst/>
              <a:ahLst/>
              <a:cxnLst/>
              <a:rect r="r" b="b" t="t" l="l"/>
              <a:pathLst>
                <a:path h="1228779" w="2849930">
                  <a:moveTo>
                    <a:pt x="32793" y="0"/>
                  </a:moveTo>
                  <a:lnTo>
                    <a:pt x="2817137" y="0"/>
                  </a:lnTo>
                  <a:cubicBezTo>
                    <a:pt x="2835248" y="0"/>
                    <a:pt x="2849930" y="14682"/>
                    <a:pt x="2849930" y="32793"/>
                  </a:cubicBezTo>
                  <a:lnTo>
                    <a:pt x="2849930" y="1195986"/>
                  </a:lnTo>
                  <a:cubicBezTo>
                    <a:pt x="2849930" y="1204684"/>
                    <a:pt x="2846475" y="1213025"/>
                    <a:pt x="2840325" y="1219175"/>
                  </a:cubicBezTo>
                  <a:cubicBezTo>
                    <a:pt x="2834175" y="1225324"/>
                    <a:pt x="2825834" y="1228779"/>
                    <a:pt x="2817137" y="1228779"/>
                  </a:cubicBezTo>
                  <a:lnTo>
                    <a:pt x="32793" y="1228779"/>
                  </a:lnTo>
                  <a:cubicBezTo>
                    <a:pt x="14682" y="1228779"/>
                    <a:pt x="0" y="1214097"/>
                    <a:pt x="0" y="1195986"/>
                  </a:cubicBezTo>
                  <a:lnTo>
                    <a:pt x="0" y="32793"/>
                  </a:lnTo>
                  <a:cubicBezTo>
                    <a:pt x="0" y="24096"/>
                    <a:pt x="3455" y="15755"/>
                    <a:pt x="9605" y="9605"/>
                  </a:cubicBezTo>
                  <a:cubicBezTo>
                    <a:pt x="15755" y="3455"/>
                    <a:pt x="24096" y="0"/>
                    <a:pt x="32793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49930" cy="1266879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83637" y="789908"/>
            <a:ext cx="6995165" cy="995352"/>
            <a:chOff x="0" y="0"/>
            <a:chExt cx="2412684" cy="3433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2684" cy="343304"/>
            </a:xfrm>
            <a:custGeom>
              <a:avLst/>
              <a:gdLst/>
              <a:ahLst/>
              <a:cxnLst/>
              <a:rect r="r" b="b" t="t" l="l"/>
              <a:pathLst>
                <a:path h="343304" w="2412684">
                  <a:moveTo>
                    <a:pt x="110675" y="0"/>
                  </a:moveTo>
                  <a:lnTo>
                    <a:pt x="2302008" y="0"/>
                  </a:lnTo>
                  <a:cubicBezTo>
                    <a:pt x="2331361" y="0"/>
                    <a:pt x="2359512" y="11660"/>
                    <a:pt x="2380268" y="32416"/>
                  </a:cubicBezTo>
                  <a:cubicBezTo>
                    <a:pt x="2401023" y="53172"/>
                    <a:pt x="2412684" y="81322"/>
                    <a:pt x="2412684" y="110675"/>
                  </a:cubicBezTo>
                  <a:lnTo>
                    <a:pt x="2412684" y="232629"/>
                  </a:lnTo>
                  <a:cubicBezTo>
                    <a:pt x="2412684" y="261982"/>
                    <a:pt x="2401023" y="290133"/>
                    <a:pt x="2380268" y="310888"/>
                  </a:cubicBezTo>
                  <a:cubicBezTo>
                    <a:pt x="2359512" y="331644"/>
                    <a:pt x="2331361" y="343304"/>
                    <a:pt x="2302008" y="343304"/>
                  </a:cubicBezTo>
                  <a:lnTo>
                    <a:pt x="110675" y="343304"/>
                  </a:lnTo>
                  <a:cubicBezTo>
                    <a:pt x="81322" y="343304"/>
                    <a:pt x="53172" y="331644"/>
                    <a:pt x="32416" y="310888"/>
                  </a:cubicBezTo>
                  <a:cubicBezTo>
                    <a:pt x="11660" y="290133"/>
                    <a:pt x="0" y="261982"/>
                    <a:pt x="0" y="232629"/>
                  </a:cubicBezTo>
                  <a:lnTo>
                    <a:pt x="0" y="110675"/>
                  </a:lnTo>
                  <a:cubicBezTo>
                    <a:pt x="0" y="81322"/>
                    <a:pt x="11660" y="53172"/>
                    <a:pt x="32416" y="32416"/>
                  </a:cubicBezTo>
                  <a:cubicBezTo>
                    <a:pt x="53172" y="11660"/>
                    <a:pt x="81322" y="0"/>
                    <a:pt x="110675" y="0"/>
                  </a:cubicBezTo>
                  <a:close/>
                </a:path>
              </a:pathLst>
            </a:custGeom>
            <a:solidFill>
              <a:srgbClr val="0067EB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12684" cy="381404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517034" y="1911120"/>
            <a:ext cx="5253931" cy="2823610"/>
          </a:xfrm>
          <a:custGeom>
            <a:avLst/>
            <a:gdLst/>
            <a:ahLst/>
            <a:cxnLst/>
            <a:rect r="r" b="b" t="t" l="l"/>
            <a:pathLst>
              <a:path h="2823610" w="5253931">
                <a:moveTo>
                  <a:pt x="0" y="0"/>
                </a:moveTo>
                <a:lnTo>
                  <a:pt x="5253932" y="0"/>
                </a:lnTo>
                <a:lnTo>
                  <a:pt x="5253932" y="2823610"/>
                </a:lnTo>
                <a:lnTo>
                  <a:pt x="0" y="282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43212" y="5446587"/>
            <a:ext cx="11276017" cy="4071895"/>
          </a:xfrm>
          <a:custGeom>
            <a:avLst/>
            <a:gdLst/>
            <a:ahLst/>
            <a:cxnLst/>
            <a:rect r="r" b="b" t="t" l="l"/>
            <a:pathLst>
              <a:path h="4071895" w="11276017">
                <a:moveTo>
                  <a:pt x="0" y="0"/>
                </a:moveTo>
                <a:lnTo>
                  <a:pt x="11276016" y="0"/>
                </a:lnTo>
                <a:lnTo>
                  <a:pt x="11276016" y="4071895"/>
                </a:lnTo>
                <a:lnTo>
                  <a:pt x="0" y="4071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88467" y="1008682"/>
            <a:ext cx="6603489" cy="44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  <a:spcBef>
                <a:spcPct val="0"/>
              </a:spcBef>
            </a:pPr>
            <a:r>
              <a:rPr lang="en-US" sz="2596">
                <a:solidFill>
                  <a:srgbClr val="FFFFFF"/>
                </a:solidFill>
                <a:latin typeface="Literata"/>
              </a:rPr>
              <a:t>30.Loan Purpose Breakdown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7171" y="5686563"/>
            <a:ext cx="6482313" cy="46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4950695" y="280138"/>
            <a:ext cx="8386610" cy="874940"/>
            <a:chOff x="0" y="0"/>
            <a:chExt cx="11182147" cy="116658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1182147" cy="69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BANK LOAN REPORRT |  OVERVIEW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2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03743" y="5257800"/>
            <a:ext cx="11842415" cy="3633008"/>
            <a:chOff x="0" y="0"/>
            <a:chExt cx="3936521" cy="1207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6521" cy="1207643"/>
            </a:xfrm>
            <a:custGeom>
              <a:avLst/>
              <a:gdLst/>
              <a:ahLst/>
              <a:cxnLst/>
              <a:rect r="r" b="b" t="t" l="l"/>
              <a:pathLst>
                <a:path h="1207643" w="3936521">
                  <a:moveTo>
                    <a:pt x="22881" y="0"/>
                  </a:moveTo>
                  <a:lnTo>
                    <a:pt x="3913639" y="0"/>
                  </a:lnTo>
                  <a:cubicBezTo>
                    <a:pt x="3919708" y="0"/>
                    <a:pt x="3925528" y="2411"/>
                    <a:pt x="3929819" y="6702"/>
                  </a:cubicBezTo>
                  <a:cubicBezTo>
                    <a:pt x="3934110" y="10993"/>
                    <a:pt x="3936521" y="16813"/>
                    <a:pt x="3936521" y="22881"/>
                  </a:cubicBezTo>
                  <a:lnTo>
                    <a:pt x="3936521" y="1184762"/>
                  </a:lnTo>
                  <a:cubicBezTo>
                    <a:pt x="3936521" y="1190830"/>
                    <a:pt x="3934110" y="1196650"/>
                    <a:pt x="3929819" y="1200941"/>
                  </a:cubicBezTo>
                  <a:cubicBezTo>
                    <a:pt x="3925528" y="1205232"/>
                    <a:pt x="3919708" y="1207643"/>
                    <a:pt x="3913639" y="1207643"/>
                  </a:cubicBezTo>
                  <a:lnTo>
                    <a:pt x="22881" y="1207643"/>
                  </a:lnTo>
                  <a:cubicBezTo>
                    <a:pt x="16813" y="1207643"/>
                    <a:pt x="10993" y="1205232"/>
                    <a:pt x="6702" y="1200941"/>
                  </a:cubicBezTo>
                  <a:cubicBezTo>
                    <a:pt x="2411" y="1196650"/>
                    <a:pt x="0" y="1190830"/>
                    <a:pt x="0" y="1184762"/>
                  </a:cubicBezTo>
                  <a:lnTo>
                    <a:pt x="0" y="22881"/>
                  </a:lnTo>
                  <a:cubicBezTo>
                    <a:pt x="0" y="16813"/>
                    <a:pt x="2411" y="10993"/>
                    <a:pt x="6702" y="6702"/>
                  </a:cubicBezTo>
                  <a:cubicBezTo>
                    <a:pt x="10993" y="2411"/>
                    <a:pt x="16813" y="0"/>
                    <a:pt x="22881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36521" cy="1245743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46903" y="1813835"/>
            <a:ext cx="2881020" cy="2891865"/>
          </a:xfrm>
          <a:custGeom>
            <a:avLst/>
            <a:gdLst/>
            <a:ahLst/>
            <a:cxnLst/>
            <a:rect r="r" b="b" t="t" l="l"/>
            <a:pathLst>
              <a:path h="2891865" w="2881020">
                <a:moveTo>
                  <a:pt x="0" y="0"/>
                </a:moveTo>
                <a:lnTo>
                  <a:pt x="2881020" y="0"/>
                </a:lnTo>
                <a:lnTo>
                  <a:pt x="2881020" y="2891865"/>
                </a:lnTo>
                <a:lnTo>
                  <a:pt x="0" y="289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6722" y="1639896"/>
            <a:ext cx="3230166" cy="3277844"/>
          </a:xfrm>
          <a:custGeom>
            <a:avLst/>
            <a:gdLst/>
            <a:ahLst/>
            <a:cxnLst/>
            <a:rect r="r" b="b" t="t" l="l"/>
            <a:pathLst>
              <a:path h="3277844" w="3230166">
                <a:moveTo>
                  <a:pt x="0" y="0"/>
                </a:moveTo>
                <a:lnTo>
                  <a:pt x="3230166" y="0"/>
                </a:lnTo>
                <a:lnTo>
                  <a:pt x="3230166" y="3277844"/>
                </a:lnTo>
                <a:lnTo>
                  <a:pt x="0" y="3277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12556" y="1580863"/>
            <a:ext cx="8262888" cy="3562637"/>
            <a:chOff x="0" y="0"/>
            <a:chExt cx="2849930" cy="1228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9930" cy="1228779"/>
            </a:xfrm>
            <a:custGeom>
              <a:avLst/>
              <a:gdLst/>
              <a:ahLst/>
              <a:cxnLst/>
              <a:rect r="r" b="b" t="t" l="l"/>
              <a:pathLst>
                <a:path h="1228779" w="2849930">
                  <a:moveTo>
                    <a:pt x="32793" y="0"/>
                  </a:moveTo>
                  <a:lnTo>
                    <a:pt x="2817137" y="0"/>
                  </a:lnTo>
                  <a:cubicBezTo>
                    <a:pt x="2835248" y="0"/>
                    <a:pt x="2849930" y="14682"/>
                    <a:pt x="2849930" y="32793"/>
                  </a:cubicBezTo>
                  <a:lnTo>
                    <a:pt x="2849930" y="1195986"/>
                  </a:lnTo>
                  <a:cubicBezTo>
                    <a:pt x="2849930" y="1204684"/>
                    <a:pt x="2846475" y="1213025"/>
                    <a:pt x="2840325" y="1219175"/>
                  </a:cubicBezTo>
                  <a:cubicBezTo>
                    <a:pt x="2834175" y="1225324"/>
                    <a:pt x="2825834" y="1228779"/>
                    <a:pt x="2817137" y="1228779"/>
                  </a:cubicBezTo>
                  <a:lnTo>
                    <a:pt x="32793" y="1228779"/>
                  </a:lnTo>
                  <a:cubicBezTo>
                    <a:pt x="14682" y="1228779"/>
                    <a:pt x="0" y="1214097"/>
                    <a:pt x="0" y="1195986"/>
                  </a:cubicBezTo>
                  <a:lnTo>
                    <a:pt x="0" y="32793"/>
                  </a:lnTo>
                  <a:cubicBezTo>
                    <a:pt x="0" y="24096"/>
                    <a:pt x="3455" y="15755"/>
                    <a:pt x="9605" y="9605"/>
                  </a:cubicBezTo>
                  <a:cubicBezTo>
                    <a:pt x="15755" y="3455"/>
                    <a:pt x="24096" y="0"/>
                    <a:pt x="32793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49930" cy="1266879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83637" y="789908"/>
            <a:ext cx="6995165" cy="995352"/>
            <a:chOff x="0" y="0"/>
            <a:chExt cx="2412684" cy="3433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12684" cy="343304"/>
            </a:xfrm>
            <a:custGeom>
              <a:avLst/>
              <a:gdLst/>
              <a:ahLst/>
              <a:cxnLst/>
              <a:rect r="r" b="b" t="t" l="l"/>
              <a:pathLst>
                <a:path h="343304" w="2412684">
                  <a:moveTo>
                    <a:pt x="110675" y="0"/>
                  </a:moveTo>
                  <a:lnTo>
                    <a:pt x="2302008" y="0"/>
                  </a:lnTo>
                  <a:cubicBezTo>
                    <a:pt x="2331361" y="0"/>
                    <a:pt x="2359512" y="11660"/>
                    <a:pt x="2380268" y="32416"/>
                  </a:cubicBezTo>
                  <a:cubicBezTo>
                    <a:pt x="2401023" y="53172"/>
                    <a:pt x="2412684" y="81322"/>
                    <a:pt x="2412684" y="110675"/>
                  </a:cubicBezTo>
                  <a:lnTo>
                    <a:pt x="2412684" y="232629"/>
                  </a:lnTo>
                  <a:cubicBezTo>
                    <a:pt x="2412684" y="261982"/>
                    <a:pt x="2401023" y="290133"/>
                    <a:pt x="2380268" y="310888"/>
                  </a:cubicBezTo>
                  <a:cubicBezTo>
                    <a:pt x="2359512" y="331644"/>
                    <a:pt x="2331361" y="343304"/>
                    <a:pt x="2302008" y="343304"/>
                  </a:cubicBezTo>
                  <a:lnTo>
                    <a:pt x="110675" y="343304"/>
                  </a:lnTo>
                  <a:cubicBezTo>
                    <a:pt x="81322" y="343304"/>
                    <a:pt x="53172" y="331644"/>
                    <a:pt x="32416" y="310888"/>
                  </a:cubicBezTo>
                  <a:cubicBezTo>
                    <a:pt x="11660" y="290133"/>
                    <a:pt x="0" y="261982"/>
                    <a:pt x="0" y="232629"/>
                  </a:cubicBezTo>
                  <a:lnTo>
                    <a:pt x="0" y="110675"/>
                  </a:lnTo>
                  <a:cubicBezTo>
                    <a:pt x="0" y="81322"/>
                    <a:pt x="11660" y="53172"/>
                    <a:pt x="32416" y="32416"/>
                  </a:cubicBezTo>
                  <a:cubicBezTo>
                    <a:pt x="53172" y="11660"/>
                    <a:pt x="81322" y="0"/>
                    <a:pt x="110675" y="0"/>
                  </a:cubicBezTo>
                  <a:close/>
                </a:path>
              </a:pathLst>
            </a:custGeom>
            <a:solidFill>
              <a:srgbClr val="0067EB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12684" cy="381404"/>
            </a:xfrm>
            <a:prstGeom prst="rect">
              <a:avLst/>
            </a:prstGeom>
          </p:spPr>
          <p:txBody>
            <a:bodyPr anchor="ctr" rtlCol="false" tIns="41347" lIns="41347" bIns="41347" rIns="4134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107777" y="1907113"/>
            <a:ext cx="6072445" cy="3060224"/>
          </a:xfrm>
          <a:custGeom>
            <a:avLst/>
            <a:gdLst/>
            <a:ahLst/>
            <a:cxnLst/>
            <a:rect r="r" b="b" t="t" l="l"/>
            <a:pathLst>
              <a:path h="3060224" w="6072445">
                <a:moveTo>
                  <a:pt x="0" y="0"/>
                </a:moveTo>
                <a:lnTo>
                  <a:pt x="6072446" y="0"/>
                </a:lnTo>
                <a:lnTo>
                  <a:pt x="6072446" y="3060224"/>
                </a:lnTo>
                <a:lnTo>
                  <a:pt x="0" y="3060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99469" y="5629275"/>
            <a:ext cx="11163501" cy="2742947"/>
          </a:xfrm>
          <a:custGeom>
            <a:avLst/>
            <a:gdLst/>
            <a:ahLst/>
            <a:cxnLst/>
            <a:rect r="r" b="b" t="t" l="l"/>
            <a:pathLst>
              <a:path h="2742947" w="11163501">
                <a:moveTo>
                  <a:pt x="0" y="0"/>
                </a:moveTo>
                <a:lnTo>
                  <a:pt x="11163502" y="0"/>
                </a:lnTo>
                <a:lnTo>
                  <a:pt x="11163502" y="2742947"/>
                </a:lnTo>
                <a:lnTo>
                  <a:pt x="0" y="2742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88467" y="780082"/>
            <a:ext cx="6603489" cy="90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</a:pPr>
            <a:r>
              <a:rPr lang="en-US" sz="2596">
                <a:solidFill>
                  <a:srgbClr val="FFFFFF"/>
                </a:solidFill>
                <a:latin typeface="Literata"/>
              </a:rPr>
              <a:t>-- 31.Home Ownership Analysis</a:t>
            </a:r>
          </a:p>
          <a:p>
            <a:pPr algn="ctr">
              <a:lnSpc>
                <a:spcPts val="3634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77171" y="5686563"/>
            <a:ext cx="6482313" cy="46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4950695" y="280138"/>
            <a:ext cx="8386610" cy="874940"/>
            <a:chOff x="0" y="0"/>
            <a:chExt cx="11182147" cy="116658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11182147" cy="69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BANK LOAN REPORRT |  OVERVIEW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2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49281" y="9528983"/>
            <a:ext cx="8239456" cy="567761"/>
            <a:chOff x="0" y="0"/>
            <a:chExt cx="10985941" cy="7570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0617" cy="757015"/>
            </a:xfrm>
            <a:custGeom>
              <a:avLst/>
              <a:gdLst/>
              <a:ahLst/>
              <a:cxnLst/>
              <a:rect r="r" b="b" t="t" l="l"/>
              <a:pathLst>
                <a:path h="757015" w="1060617">
                  <a:moveTo>
                    <a:pt x="0" y="0"/>
                  </a:moveTo>
                  <a:lnTo>
                    <a:pt x="1060617" y="0"/>
                  </a:lnTo>
                  <a:lnTo>
                    <a:pt x="1060617" y="757015"/>
                  </a:lnTo>
                  <a:lnTo>
                    <a:pt x="0" y="757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242160" y="31666"/>
              <a:ext cx="9743781" cy="621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en-US" sz="2832">
                  <a:solidFill>
                    <a:srgbClr val="01012C"/>
                  </a:solidFill>
                  <a:latin typeface="Literata Bold"/>
                </a:rPr>
                <a:t>imranxdata@gmail.com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9534" y="519705"/>
            <a:ext cx="7386513" cy="9247591"/>
          </a:xfrm>
          <a:custGeom>
            <a:avLst/>
            <a:gdLst/>
            <a:ahLst/>
            <a:cxnLst/>
            <a:rect r="r" b="b" t="t" l="l"/>
            <a:pathLst>
              <a:path h="9247591" w="7386513">
                <a:moveTo>
                  <a:pt x="0" y="0"/>
                </a:moveTo>
                <a:lnTo>
                  <a:pt x="7386513" y="0"/>
                </a:lnTo>
                <a:lnTo>
                  <a:pt x="7386513" y="9247590"/>
                </a:lnTo>
                <a:lnTo>
                  <a:pt x="0" y="92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07923" y="-736827"/>
            <a:ext cx="11760654" cy="117606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0163" y="1028700"/>
            <a:ext cx="16967675" cy="8241693"/>
            <a:chOff x="0" y="0"/>
            <a:chExt cx="4468853" cy="21706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68852" cy="2170652"/>
            </a:xfrm>
            <a:custGeom>
              <a:avLst/>
              <a:gdLst/>
              <a:ahLst/>
              <a:cxnLst/>
              <a:rect r="r" b="b" t="t" l="l"/>
              <a:pathLst>
                <a:path h="2170652" w="4468852">
                  <a:moveTo>
                    <a:pt x="15970" y="0"/>
                  </a:moveTo>
                  <a:lnTo>
                    <a:pt x="4452883" y="0"/>
                  </a:lnTo>
                  <a:cubicBezTo>
                    <a:pt x="4461702" y="0"/>
                    <a:pt x="4468852" y="7150"/>
                    <a:pt x="4468852" y="15970"/>
                  </a:cubicBezTo>
                  <a:lnTo>
                    <a:pt x="4468852" y="2154682"/>
                  </a:lnTo>
                  <a:cubicBezTo>
                    <a:pt x="4468852" y="2163502"/>
                    <a:pt x="4461702" y="2170652"/>
                    <a:pt x="4452883" y="2170652"/>
                  </a:cubicBezTo>
                  <a:lnTo>
                    <a:pt x="15970" y="2170652"/>
                  </a:lnTo>
                  <a:cubicBezTo>
                    <a:pt x="7150" y="2170652"/>
                    <a:pt x="0" y="2163502"/>
                    <a:pt x="0" y="2154682"/>
                  </a:cubicBezTo>
                  <a:lnTo>
                    <a:pt x="0" y="15970"/>
                  </a:lnTo>
                  <a:cubicBezTo>
                    <a:pt x="0" y="7150"/>
                    <a:pt x="7150" y="0"/>
                    <a:pt x="15970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468853" cy="220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88448" y="45983"/>
            <a:ext cx="2903370" cy="2502177"/>
          </a:xfrm>
          <a:custGeom>
            <a:avLst/>
            <a:gdLst/>
            <a:ahLst/>
            <a:cxnLst/>
            <a:rect r="r" b="b" t="t" l="l"/>
            <a:pathLst>
              <a:path h="2502177" w="2903370">
                <a:moveTo>
                  <a:pt x="0" y="0"/>
                </a:moveTo>
                <a:lnTo>
                  <a:pt x="2903370" y="0"/>
                </a:lnTo>
                <a:lnTo>
                  <a:pt x="2903370" y="2502177"/>
                </a:lnTo>
                <a:lnTo>
                  <a:pt x="0" y="2502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701100"/>
            <a:ext cx="16599137" cy="6839175"/>
            <a:chOff x="0" y="0"/>
            <a:chExt cx="22132183" cy="91189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22132183" cy="633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31"/>
                </a:lnSpc>
              </a:pPr>
              <a:r>
                <a:rPr lang="en-US" sz="2859" spc="42">
                  <a:solidFill>
                    <a:srgbClr val="000000"/>
                  </a:solidFill>
                  <a:latin typeface="Aleo Bold"/>
                </a:rPr>
                <a:t>                                                                    DOMAIN KNOWLEDGE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16754"/>
              <a:ext cx="22132183" cy="8502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16"/>
                </a:lnSpc>
              </a:pPr>
            </a:p>
            <a:p>
              <a:pPr>
                <a:lnSpc>
                  <a:spcPts val="3616"/>
                </a:lnSpc>
              </a:pPr>
              <a:r>
                <a:rPr lang="en-US" sz="2620">
                  <a:solidFill>
                    <a:srgbClr val="000000"/>
                  </a:solidFill>
                  <a:latin typeface="Montserrat Light"/>
                </a:rPr>
                <a:t>1.Loan Importance:Crucial for individuals and businesses; understanding terms is essential.</a:t>
              </a:r>
            </a:p>
            <a:p>
              <a:pPr>
                <a:lnSpc>
                  <a:spcPts val="3616"/>
                </a:lnSpc>
              </a:pPr>
            </a:p>
            <a:p>
              <a:pPr>
                <a:lnSpc>
                  <a:spcPts val="3616"/>
                </a:lnSpc>
              </a:pPr>
              <a:r>
                <a:rPr lang="en-US" sz="2620">
                  <a:solidFill>
                    <a:srgbClr val="000000"/>
                  </a:solidFill>
                  <a:latin typeface="Montserrat Light"/>
                </a:rPr>
                <a:t>2.Data Collection:Gathers data from applications, credit reports, internal records, online portals, and third parties.</a:t>
              </a:r>
            </a:p>
            <a:p>
              <a:pPr>
                <a:lnSpc>
                  <a:spcPts val="3616"/>
                </a:lnSpc>
              </a:pPr>
            </a:p>
            <a:p>
              <a:pPr>
                <a:lnSpc>
                  <a:spcPts val="3616"/>
                </a:lnSpc>
              </a:pPr>
              <a:r>
                <a:rPr lang="en-US" sz="2620">
                  <a:solidFill>
                    <a:srgbClr val="000000"/>
                  </a:solidFill>
                  <a:latin typeface="Montserrat Light"/>
                </a:rPr>
                <a:t>3.Loan Process:Involves review, verification, checks, assessment, evaluation, approval, agreement, disbursement, and monitoring.</a:t>
              </a:r>
            </a:p>
            <a:p>
              <a:pPr>
                <a:lnSpc>
                  <a:spcPts val="3616"/>
                </a:lnSpc>
              </a:pPr>
            </a:p>
            <a:p>
              <a:pPr>
                <a:lnSpc>
                  <a:spcPts val="3616"/>
                </a:lnSpc>
              </a:pPr>
              <a:r>
                <a:rPr lang="en-US" sz="2620">
                  <a:solidFill>
                    <a:srgbClr val="000000"/>
                  </a:solidFill>
                  <a:latin typeface="Montserrat Light"/>
                </a:rPr>
                <a:t>4.Data Analysis Functions:Aids risk assessment, decision-making, portfolio management, fraud detection, compliance, insights, profitability, research, and retention.</a:t>
              </a:r>
            </a:p>
            <a:p>
              <a:pPr>
                <a:lnSpc>
                  <a:spcPts val="3616"/>
                </a:lnSpc>
              </a:pPr>
            </a:p>
            <a:p>
              <a:pPr algn="l">
                <a:lnSpc>
                  <a:spcPts val="3616"/>
                </a:lnSpc>
              </a:pPr>
              <a:r>
                <a:rPr lang="en-US" sz="2620">
                  <a:solidFill>
                    <a:srgbClr val="000000"/>
                  </a:solidFill>
                  <a:latin typeface="Montserrat Light"/>
                </a:rPr>
                <a:t>5.Process Enhancements: Improves credit assessment, decision models, portfolio health, fraud prevention, and regulatory compliance, leading to better customer insights and retention.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57534" y="9559615"/>
            <a:ext cx="8239456" cy="567761"/>
            <a:chOff x="0" y="0"/>
            <a:chExt cx="10985941" cy="7570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0617" cy="757015"/>
            </a:xfrm>
            <a:custGeom>
              <a:avLst/>
              <a:gdLst/>
              <a:ahLst/>
              <a:cxnLst/>
              <a:rect r="r" b="b" t="t" l="l"/>
              <a:pathLst>
                <a:path h="757015" w="1060617">
                  <a:moveTo>
                    <a:pt x="0" y="0"/>
                  </a:moveTo>
                  <a:lnTo>
                    <a:pt x="1060617" y="0"/>
                  </a:lnTo>
                  <a:lnTo>
                    <a:pt x="1060617" y="757015"/>
                  </a:lnTo>
                  <a:lnTo>
                    <a:pt x="0" y="757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242160" y="31666"/>
              <a:ext cx="9743781" cy="621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en-US" sz="2832">
                  <a:solidFill>
                    <a:srgbClr val="01012C"/>
                  </a:solidFill>
                  <a:latin typeface="Literata Bold"/>
                </a:rPr>
                <a:t>imranxdata@gmail.com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78973" y="-736827"/>
            <a:ext cx="11760654" cy="1176065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74346" y="2372600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00169" y="7928831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74346" y="7928831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0169" y="6538921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00169" y="5149010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00169" y="3759100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74346" y="6538921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74346" y="5149010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74346" y="3759100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00169" y="2372600"/>
            <a:ext cx="6613485" cy="1091225"/>
          </a:xfrm>
          <a:custGeom>
            <a:avLst/>
            <a:gdLst/>
            <a:ahLst/>
            <a:cxnLst/>
            <a:rect r="r" b="b" t="t" l="l"/>
            <a:pathLst>
              <a:path h="1091225" w="6613485">
                <a:moveTo>
                  <a:pt x="0" y="0"/>
                </a:moveTo>
                <a:lnTo>
                  <a:pt x="6613485" y="0"/>
                </a:lnTo>
                <a:lnTo>
                  <a:pt x="6613485" y="1091225"/>
                </a:lnTo>
                <a:lnTo>
                  <a:pt x="0" y="109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42213" y="8211171"/>
            <a:ext cx="5986497" cy="4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Home Ownership Analysis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462133" y="8125446"/>
            <a:ext cx="4313673" cy="2352913"/>
          </a:xfrm>
          <a:custGeom>
            <a:avLst/>
            <a:gdLst/>
            <a:ahLst/>
            <a:cxnLst/>
            <a:rect r="r" b="b" t="t" l="l"/>
            <a:pathLst>
              <a:path h="2352913" w="4313673">
                <a:moveTo>
                  <a:pt x="0" y="0"/>
                </a:moveTo>
                <a:lnTo>
                  <a:pt x="4313673" y="0"/>
                </a:lnTo>
                <a:lnTo>
                  <a:pt x="4313673" y="2352912"/>
                </a:lnTo>
                <a:lnTo>
                  <a:pt x="0" y="235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139622" y="9525"/>
            <a:ext cx="2148378" cy="2156465"/>
          </a:xfrm>
          <a:custGeom>
            <a:avLst/>
            <a:gdLst/>
            <a:ahLst/>
            <a:cxnLst/>
            <a:rect r="r" b="b" t="t" l="l"/>
            <a:pathLst>
              <a:path h="2156465" w="2148378">
                <a:moveTo>
                  <a:pt x="0" y="0"/>
                </a:moveTo>
                <a:lnTo>
                  <a:pt x="2148378" y="0"/>
                </a:lnTo>
                <a:lnTo>
                  <a:pt x="2148378" y="2156465"/>
                </a:lnTo>
                <a:lnTo>
                  <a:pt x="0" y="2156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26957"/>
            <a:ext cx="1958408" cy="2003486"/>
          </a:xfrm>
          <a:custGeom>
            <a:avLst/>
            <a:gdLst/>
            <a:ahLst/>
            <a:cxnLst/>
            <a:rect r="r" b="b" t="t" l="l"/>
            <a:pathLst>
              <a:path h="2003486" w="1958408">
                <a:moveTo>
                  <a:pt x="0" y="0"/>
                </a:moveTo>
                <a:lnTo>
                  <a:pt x="1958408" y="0"/>
                </a:lnTo>
                <a:lnTo>
                  <a:pt x="1958408" y="2003486"/>
                </a:lnTo>
                <a:lnTo>
                  <a:pt x="0" y="2003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321140" y="2672913"/>
            <a:ext cx="5986497" cy="4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Good Loan v Bad Loan KPIs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13663" y="4071181"/>
            <a:ext cx="5986497" cy="4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Loan Status Grid 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74346" y="4043773"/>
            <a:ext cx="5986497" cy="4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Monthly Trends by Issue Date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77453" y="5646998"/>
            <a:ext cx="5986497" cy="4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Regional Analysis by State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24950" y="5461092"/>
            <a:ext cx="5986497" cy="4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Loan Term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13663" y="6821260"/>
            <a:ext cx="5986497" cy="4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Employee Length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6821260"/>
            <a:ext cx="5986497" cy="4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Loan Purpose Breakdown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85063" y="2490106"/>
            <a:ext cx="5986497" cy="86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Key Performance Indicators (KPIs) Requirements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24950" y="8211171"/>
            <a:ext cx="5986497" cy="4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01012C"/>
                </a:solidFill>
                <a:latin typeface="Literata"/>
              </a:rPr>
              <a:t>And Many More...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950695" y="1531610"/>
            <a:ext cx="8386610" cy="1236890"/>
            <a:chOff x="0" y="0"/>
            <a:chExt cx="11182147" cy="1649187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57150"/>
              <a:ext cx="11182147" cy="1174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14"/>
                </a:lnSpc>
              </a:pPr>
              <a:r>
                <a:rPr lang="en-US" sz="2761" spc="41">
                  <a:solidFill>
                    <a:srgbClr val="000000"/>
                  </a:solidFill>
                  <a:latin typeface="Aleo Bold"/>
                </a:rPr>
                <a:t>BANK LOAN REPORT | </a:t>
              </a:r>
              <a:r>
                <a:rPr lang="en-US" sz="2761" spc="41">
                  <a:solidFill>
                    <a:srgbClr val="000000"/>
                  </a:solidFill>
                  <a:latin typeface="Aleo Bold"/>
                </a:rPr>
                <a:t>PROBLEM STATEMENT</a:t>
              </a:r>
            </a:p>
            <a:p>
              <a:pPr algn="l">
                <a:lnSpc>
                  <a:spcPts val="3314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1454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855958" y="9620131"/>
            <a:ext cx="8239456" cy="567761"/>
            <a:chOff x="0" y="0"/>
            <a:chExt cx="10985941" cy="75701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60617" cy="757015"/>
            </a:xfrm>
            <a:custGeom>
              <a:avLst/>
              <a:gdLst/>
              <a:ahLst/>
              <a:cxnLst/>
              <a:rect r="r" b="b" t="t" l="l"/>
              <a:pathLst>
                <a:path h="757015" w="1060617">
                  <a:moveTo>
                    <a:pt x="0" y="0"/>
                  </a:moveTo>
                  <a:lnTo>
                    <a:pt x="1060617" y="0"/>
                  </a:lnTo>
                  <a:lnTo>
                    <a:pt x="1060617" y="757015"/>
                  </a:lnTo>
                  <a:lnTo>
                    <a:pt x="0" y="757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242160" y="31666"/>
              <a:ext cx="9743781" cy="621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4"/>
                </a:lnSpc>
                <a:spcBef>
                  <a:spcPct val="0"/>
                </a:spcBef>
              </a:pPr>
              <a:r>
                <a:rPr lang="en-US" sz="2832">
                  <a:solidFill>
                    <a:srgbClr val="01012C"/>
                  </a:solidFill>
                  <a:latin typeface="Literata Bold"/>
                </a:rPr>
                <a:t>imranxdata@gmail.com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3974" y="1028700"/>
            <a:ext cx="7585326" cy="2808787"/>
            <a:chOff x="0" y="0"/>
            <a:chExt cx="10113768" cy="374505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07067"/>
              <a:ext cx="10113768" cy="3237982"/>
              <a:chOff x="0" y="0"/>
              <a:chExt cx="2521428" cy="8072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756" y="0"/>
              <a:ext cx="8589420" cy="1014135"/>
              <a:chOff x="0" y="0"/>
              <a:chExt cx="2141398" cy="25283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759409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sz="2693">
                  <a:solidFill>
                    <a:srgbClr val="FFFFFF"/>
                  </a:solidFill>
                  <a:latin typeface="Literata"/>
                </a:rPr>
                <a:t>2.MTD LOAN APPLICATION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73974" y="4105963"/>
            <a:ext cx="7585326" cy="2808787"/>
            <a:chOff x="0" y="0"/>
            <a:chExt cx="10113768" cy="37450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507067"/>
              <a:ext cx="10113768" cy="3237982"/>
              <a:chOff x="0" y="0"/>
              <a:chExt cx="2521428" cy="80725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35756" y="0"/>
              <a:ext cx="8589420" cy="1014135"/>
              <a:chOff x="0" y="0"/>
              <a:chExt cx="2141398" cy="25283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759409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sz="2693">
                  <a:solidFill>
                    <a:srgbClr val="FFFFFF"/>
                  </a:solidFill>
                  <a:latin typeface="Literata"/>
                </a:rPr>
                <a:t> 4.Total Funded Amount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73974" y="7181450"/>
            <a:ext cx="7585326" cy="2808787"/>
            <a:chOff x="0" y="0"/>
            <a:chExt cx="10113768" cy="374505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507067"/>
              <a:ext cx="10113768" cy="3237982"/>
              <a:chOff x="0" y="0"/>
              <a:chExt cx="2521428" cy="80725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35756" y="0"/>
              <a:ext cx="8589420" cy="1014135"/>
              <a:chOff x="0" y="0"/>
              <a:chExt cx="2141398" cy="25283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59409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sz="2693">
                  <a:solidFill>
                    <a:srgbClr val="FFFFFF"/>
                  </a:solidFill>
                  <a:latin typeface="Literata"/>
                </a:rPr>
                <a:t>6.PMTD Total Funded Amount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1412552"/>
            <a:ext cx="7585326" cy="2428487"/>
            <a:chOff x="0" y="0"/>
            <a:chExt cx="2521428" cy="8072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21427" cy="807250"/>
            </a:xfrm>
            <a:custGeom>
              <a:avLst/>
              <a:gdLst/>
              <a:ahLst/>
              <a:cxnLst/>
              <a:rect r="r" b="b" t="t" l="l"/>
              <a:pathLst>
                <a:path h="807250" w="2521427">
                  <a:moveTo>
                    <a:pt x="35723" y="0"/>
                  </a:moveTo>
                  <a:lnTo>
                    <a:pt x="2485705" y="0"/>
                  </a:lnTo>
                  <a:cubicBezTo>
                    <a:pt x="2495179" y="0"/>
                    <a:pt x="2504265" y="3764"/>
                    <a:pt x="2510965" y="10463"/>
                  </a:cubicBezTo>
                  <a:cubicBezTo>
                    <a:pt x="2517664" y="17162"/>
                    <a:pt x="2521427" y="26248"/>
                    <a:pt x="2521427" y="35723"/>
                  </a:cubicBezTo>
                  <a:lnTo>
                    <a:pt x="2521427" y="771527"/>
                  </a:lnTo>
                  <a:cubicBezTo>
                    <a:pt x="2521427" y="781002"/>
                    <a:pt x="2517664" y="790088"/>
                    <a:pt x="2510965" y="796787"/>
                  </a:cubicBezTo>
                  <a:cubicBezTo>
                    <a:pt x="2504265" y="803486"/>
                    <a:pt x="2495179" y="807250"/>
                    <a:pt x="2485705" y="807250"/>
                  </a:cubicBezTo>
                  <a:lnTo>
                    <a:pt x="35723" y="807250"/>
                  </a:lnTo>
                  <a:cubicBezTo>
                    <a:pt x="26248" y="807250"/>
                    <a:pt x="17162" y="803486"/>
                    <a:pt x="10463" y="796787"/>
                  </a:cubicBezTo>
                  <a:cubicBezTo>
                    <a:pt x="3764" y="790088"/>
                    <a:pt x="0" y="781002"/>
                    <a:pt x="0" y="771527"/>
                  </a:cubicBezTo>
                  <a:lnTo>
                    <a:pt x="0" y="35723"/>
                  </a:lnTo>
                  <a:cubicBezTo>
                    <a:pt x="0" y="26248"/>
                    <a:pt x="3764" y="17162"/>
                    <a:pt x="10463" y="10463"/>
                  </a:cubicBezTo>
                  <a:cubicBezTo>
                    <a:pt x="17162" y="3764"/>
                    <a:pt x="26248" y="0"/>
                    <a:pt x="35723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521428" cy="845350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180827" y="1985140"/>
            <a:ext cx="3974364" cy="1600420"/>
          </a:xfrm>
          <a:custGeom>
            <a:avLst/>
            <a:gdLst/>
            <a:ahLst/>
            <a:cxnLst/>
            <a:rect r="r" b="b" t="t" l="l"/>
            <a:pathLst>
              <a:path h="1600420" w="3974364">
                <a:moveTo>
                  <a:pt x="0" y="0"/>
                </a:moveTo>
                <a:lnTo>
                  <a:pt x="3974363" y="0"/>
                </a:lnTo>
                <a:lnTo>
                  <a:pt x="3974363" y="1600420"/>
                </a:lnTo>
                <a:lnTo>
                  <a:pt x="0" y="160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9" r="-1354" b="-439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031365" y="1985140"/>
            <a:ext cx="3458836" cy="1560623"/>
          </a:xfrm>
          <a:custGeom>
            <a:avLst/>
            <a:gdLst/>
            <a:ahLst/>
            <a:cxnLst/>
            <a:rect r="r" b="b" t="t" l="l"/>
            <a:pathLst>
              <a:path h="1560623" w="3458836">
                <a:moveTo>
                  <a:pt x="0" y="0"/>
                </a:moveTo>
                <a:lnTo>
                  <a:pt x="3458836" y="0"/>
                </a:lnTo>
                <a:lnTo>
                  <a:pt x="3458836" y="1560624"/>
                </a:lnTo>
                <a:lnTo>
                  <a:pt x="0" y="1560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52" t="0" r="-11252" b="-61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505517" y="1032251"/>
            <a:ext cx="6442065" cy="760601"/>
            <a:chOff x="0" y="0"/>
            <a:chExt cx="2141398" cy="2528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41398" cy="252830"/>
            </a:xfrm>
            <a:custGeom>
              <a:avLst/>
              <a:gdLst/>
              <a:ahLst/>
              <a:cxnLst/>
              <a:rect r="r" b="b" t="t" l="l"/>
              <a:pathLst>
                <a:path h="252830" w="2141398">
                  <a:moveTo>
                    <a:pt x="120178" y="0"/>
                  </a:moveTo>
                  <a:lnTo>
                    <a:pt x="2021220" y="0"/>
                  </a:lnTo>
                  <a:cubicBezTo>
                    <a:pt x="2087593" y="0"/>
                    <a:pt x="2141398" y="53805"/>
                    <a:pt x="2141398" y="120178"/>
                  </a:cubicBezTo>
                  <a:lnTo>
                    <a:pt x="2141398" y="132653"/>
                  </a:lnTo>
                  <a:cubicBezTo>
                    <a:pt x="2141398" y="164526"/>
                    <a:pt x="2128737" y="195093"/>
                    <a:pt x="2106199" y="217631"/>
                  </a:cubicBezTo>
                  <a:cubicBezTo>
                    <a:pt x="2083661" y="240169"/>
                    <a:pt x="2053093" y="252830"/>
                    <a:pt x="2021220" y="252830"/>
                  </a:cubicBezTo>
                  <a:lnTo>
                    <a:pt x="120178" y="252830"/>
                  </a:lnTo>
                  <a:cubicBezTo>
                    <a:pt x="53805" y="252830"/>
                    <a:pt x="0" y="199025"/>
                    <a:pt x="0" y="132653"/>
                  </a:cubicBezTo>
                  <a:lnTo>
                    <a:pt x="0" y="120178"/>
                  </a:lnTo>
                  <a:cubicBezTo>
                    <a:pt x="0" y="88305"/>
                    <a:pt x="12662" y="57737"/>
                    <a:pt x="35199" y="35199"/>
                  </a:cubicBezTo>
                  <a:cubicBezTo>
                    <a:pt x="57737" y="12662"/>
                    <a:pt x="88305" y="0"/>
                    <a:pt x="120178" y="0"/>
                  </a:cubicBezTo>
                  <a:close/>
                </a:path>
              </a:pathLst>
            </a:custGeom>
            <a:solidFill>
              <a:srgbClr val="0067EB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141398" cy="290930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8700" y="4107739"/>
            <a:ext cx="7585326" cy="2808787"/>
            <a:chOff x="0" y="0"/>
            <a:chExt cx="10113768" cy="374505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07067"/>
              <a:ext cx="10113768" cy="3237982"/>
              <a:chOff x="0" y="0"/>
              <a:chExt cx="2521428" cy="80725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635756" y="0"/>
              <a:ext cx="8589420" cy="1014135"/>
              <a:chOff x="0" y="0"/>
              <a:chExt cx="2141398" cy="25283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759409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sz="2693">
                  <a:solidFill>
                    <a:srgbClr val="FFFFFF"/>
                  </a:solidFill>
                  <a:latin typeface="Literata"/>
                </a:rPr>
                <a:t> 3.PMTD Loan Applications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28700" y="7183226"/>
            <a:ext cx="7585326" cy="2808787"/>
            <a:chOff x="0" y="0"/>
            <a:chExt cx="10113768" cy="3745050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507067"/>
              <a:ext cx="10113768" cy="3237982"/>
              <a:chOff x="0" y="0"/>
              <a:chExt cx="2521428" cy="80725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635756" y="0"/>
              <a:ext cx="8589420" cy="1014135"/>
              <a:chOff x="0" y="0"/>
              <a:chExt cx="2141398" cy="25283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759409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sz="2693">
                  <a:solidFill>
                    <a:srgbClr val="FFFFFF"/>
                  </a:solidFill>
                  <a:latin typeface="Literata"/>
                </a:rPr>
                <a:t>5.MTD Total Funded Amount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4127775" y="1924498"/>
            <a:ext cx="2618778" cy="1726504"/>
          </a:xfrm>
          <a:custGeom>
            <a:avLst/>
            <a:gdLst/>
            <a:ahLst/>
            <a:cxnLst/>
            <a:rect r="r" b="b" t="t" l="l"/>
            <a:pathLst>
              <a:path h="1726504" w="2618778">
                <a:moveTo>
                  <a:pt x="0" y="0"/>
                </a:moveTo>
                <a:lnTo>
                  <a:pt x="2618777" y="0"/>
                </a:lnTo>
                <a:lnTo>
                  <a:pt x="2618777" y="1726504"/>
                </a:lnTo>
                <a:lnTo>
                  <a:pt x="0" y="172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05" r="-86423" b="-3605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9996265" y="1914973"/>
            <a:ext cx="3830092" cy="1726504"/>
          </a:xfrm>
          <a:custGeom>
            <a:avLst/>
            <a:gdLst/>
            <a:ahLst/>
            <a:cxnLst/>
            <a:rect r="r" b="b" t="t" l="l"/>
            <a:pathLst>
              <a:path h="1726504" w="3830092">
                <a:moveTo>
                  <a:pt x="0" y="0"/>
                </a:moveTo>
                <a:lnTo>
                  <a:pt x="3830092" y="0"/>
                </a:lnTo>
                <a:lnTo>
                  <a:pt x="3830092" y="1726504"/>
                </a:lnTo>
                <a:lnTo>
                  <a:pt x="0" y="172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0" r="0" b="-85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28725" y="4968361"/>
            <a:ext cx="3592638" cy="1655145"/>
          </a:xfrm>
          <a:custGeom>
            <a:avLst/>
            <a:gdLst/>
            <a:ahLst/>
            <a:cxnLst/>
            <a:rect r="r" b="b" t="t" l="l"/>
            <a:pathLst>
              <a:path h="1655145" w="3592638">
                <a:moveTo>
                  <a:pt x="0" y="0"/>
                </a:moveTo>
                <a:lnTo>
                  <a:pt x="3592638" y="0"/>
                </a:lnTo>
                <a:lnTo>
                  <a:pt x="3592638" y="1655145"/>
                </a:lnTo>
                <a:lnTo>
                  <a:pt x="0" y="165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5021758" y="4968361"/>
            <a:ext cx="3201998" cy="1655145"/>
          </a:xfrm>
          <a:custGeom>
            <a:avLst/>
            <a:gdLst/>
            <a:ahLst/>
            <a:cxnLst/>
            <a:rect r="r" b="b" t="t" l="l"/>
            <a:pathLst>
              <a:path h="1655145" w="3201998">
                <a:moveTo>
                  <a:pt x="0" y="0"/>
                </a:moveTo>
                <a:lnTo>
                  <a:pt x="3201998" y="0"/>
                </a:lnTo>
                <a:lnTo>
                  <a:pt x="3201998" y="1655145"/>
                </a:lnTo>
                <a:lnTo>
                  <a:pt x="0" y="1655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9032" b="-4873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911115" y="5052625"/>
            <a:ext cx="3915243" cy="1618506"/>
          </a:xfrm>
          <a:custGeom>
            <a:avLst/>
            <a:gdLst/>
            <a:ahLst/>
            <a:cxnLst/>
            <a:rect r="r" b="b" t="t" l="l"/>
            <a:pathLst>
              <a:path h="1618506" w="3915243">
                <a:moveTo>
                  <a:pt x="0" y="0"/>
                </a:moveTo>
                <a:lnTo>
                  <a:pt x="3915242" y="0"/>
                </a:lnTo>
                <a:lnTo>
                  <a:pt x="3915242" y="1618506"/>
                </a:lnTo>
                <a:lnTo>
                  <a:pt x="0" y="16185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026382" y="5052625"/>
            <a:ext cx="2944497" cy="1618506"/>
          </a:xfrm>
          <a:custGeom>
            <a:avLst/>
            <a:gdLst/>
            <a:ahLst/>
            <a:cxnLst/>
            <a:rect r="r" b="b" t="t" l="l"/>
            <a:pathLst>
              <a:path h="1618506" w="2944497">
                <a:moveTo>
                  <a:pt x="0" y="0"/>
                </a:moveTo>
                <a:lnTo>
                  <a:pt x="2944497" y="0"/>
                </a:lnTo>
                <a:lnTo>
                  <a:pt x="2944497" y="1618506"/>
                </a:lnTo>
                <a:lnTo>
                  <a:pt x="0" y="16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718" r="-58655" b="-6569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228725" y="8027900"/>
            <a:ext cx="4624157" cy="1576956"/>
          </a:xfrm>
          <a:custGeom>
            <a:avLst/>
            <a:gdLst/>
            <a:ahLst/>
            <a:cxnLst/>
            <a:rect r="r" b="b" t="t" l="l"/>
            <a:pathLst>
              <a:path h="1576956" w="4624157">
                <a:moveTo>
                  <a:pt x="0" y="0"/>
                </a:moveTo>
                <a:lnTo>
                  <a:pt x="4624157" y="0"/>
                </a:lnTo>
                <a:lnTo>
                  <a:pt x="4624157" y="1576956"/>
                </a:lnTo>
                <a:lnTo>
                  <a:pt x="0" y="1576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6049211" y="8027900"/>
            <a:ext cx="2174545" cy="1576956"/>
          </a:xfrm>
          <a:custGeom>
            <a:avLst/>
            <a:gdLst/>
            <a:ahLst/>
            <a:cxnLst/>
            <a:rect r="r" b="b" t="t" l="l"/>
            <a:pathLst>
              <a:path h="1576956" w="2174545">
                <a:moveTo>
                  <a:pt x="0" y="0"/>
                </a:moveTo>
                <a:lnTo>
                  <a:pt x="2174545" y="0"/>
                </a:lnTo>
                <a:lnTo>
                  <a:pt x="2174545" y="1576956"/>
                </a:lnTo>
                <a:lnTo>
                  <a:pt x="0" y="15769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42657" b="-9662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9796815" y="8037425"/>
            <a:ext cx="4509494" cy="1636409"/>
          </a:xfrm>
          <a:custGeom>
            <a:avLst/>
            <a:gdLst/>
            <a:ahLst/>
            <a:cxnLst/>
            <a:rect r="r" b="b" t="t" l="l"/>
            <a:pathLst>
              <a:path h="1636409" w="4509494">
                <a:moveTo>
                  <a:pt x="0" y="0"/>
                </a:moveTo>
                <a:lnTo>
                  <a:pt x="4509494" y="0"/>
                </a:lnTo>
                <a:lnTo>
                  <a:pt x="4509494" y="1636409"/>
                </a:lnTo>
                <a:lnTo>
                  <a:pt x="0" y="16364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4270264" y="8037425"/>
            <a:ext cx="2700615" cy="1732935"/>
          </a:xfrm>
          <a:custGeom>
            <a:avLst/>
            <a:gdLst/>
            <a:ahLst/>
            <a:cxnLst/>
            <a:rect r="r" b="b" t="t" l="l"/>
            <a:pathLst>
              <a:path h="1732935" w="2700615">
                <a:moveTo>
                  <a:pt x="0" y="0"/>
                </a:moveTo>
                <a:lnTo>
                  <a:pt x="2700615" y="0"/>
                </a:lnTo>
                <a:lnTo>
                  <a:pt x="2700615" y="1732934"/>
                </a:lnTo>
                <a:lnTo>
                  <a:pt x="0" y="1732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24" t="-14728" r="-146853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1598257" y="1177602"/>
            <a:ext cx="63493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iterata"/>
              </a:rPr>
              <a:t>1.TOTAL LOAN APPLICATION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5155190" y="407437"/>
            <a:ext cx="8386610" cy="817790"/>
            <a:chOff x="0" y="0"/>
            <a:chExt cx="11182147" cy="1090387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0" y="-57150"/>
              <a:ext cx="11182147" cy="61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4"/>
                </a:lnSpc>
              </a:pPr>
              <a:r>
                <a:rPr lang="en-US" sz="2761" spc="41">
                  <a:solidFill>
                    <a:srgbClr val="000000"/>
                  </a:solidFill>
                  <a:latin typeface="Aleo Bold"/>
                </a:rPr>
                <a:t>TOTAL APPLICATION  |  FUNDED AMOUNT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0" y="5866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3974" y="1028700"/>
            <a:ext cx="7585326" cy="2808787"/>
            <a:chOff x="0" y="0"/>
            <a:chExt cx="10113768" cy="374505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07067"/>
              <a:ext cx="10113768" cy="3237982"/>
              <a:chOff x="0" y="0"/>
              <a:chExt cx="2521428" cy="8072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5756" y="0"/>
              <a:ext cx="8589420" cy="1014135"/>
              <a:chOff x="0" y="0"/>
              <a:chExt cx="2141398" cy="25283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759409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73974" y="4105963"/>
            <a:ext cx="7585326" cy="2808787"/>
            <a:chOff x="0" y="0"/>
            <a:chExt cx="10113768" cy="374505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507067"/>
              <a:ext cx="10113768" cy="3237982"/>
              <a:chOff x="0" y="0"/>
              <a:chExt cx="2521428" cy="80725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35756" y="0"/>
              <a:ext cx="8589420" cy="1014135"/>
              <a:chOff x="0" y="0"/>
              <a:chExt cx="2141398" cy="25283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759409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sz="2693">
                  <a:solidFill>
                    <a:srgbClr val="FFFFFF"/>
                  </a:solidFill>
                  <a:latin typeface="Literata"/>
                </a:rPr>
                <a:t>10.Average Interest Rate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73974" y="7181450"/>
            <a:ext cx="7585326" cy="2808787"/>
            <a:chOff x="0" y="0"/>
            <a:chExt cx="10113768" cy="374505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507067"/>
              <a:ext cx="10113768" cy="3237982"/>
              <a:chOff x="0" y="0"/>
              <a:chExt cx="2521428" cy="80725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35756" y="0"/>
              <a:ext cx="8589420" cy="1014135"/>
              <a:chOff x="0" y="0"/>
              <a:chExt cx="2141398" cy="25283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59409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sz="2693">
                  <a:solidFill>
                    <a:srgbClr val="FFFFFF"/>
                  </a:solidFill>
                  <a:latin typeface="Literata"/>
                </a:rPr>
                <a:t>12.PMTD Average Interest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1412552"/>
            <a:ext cx="7585326" cy="2428487"/>
            <a:chOff x="0" y="0"/>
            <a:chExt cx="2521428" cy="8072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21427" cy="807250"/>
            </a:xfrm>
            <a:custGeom>
              <a:avLst/>
              <a:gdLst/>
              <a:ahLst/>
              <a:cxnLst/>
              <a:rect r="r" b="b" t="t" l="l"/>
              <a:pathLst>
                <a:path h="807250" w="2521427">
                  <a:moveTo>
                    <a:pt x="35723" y="0"/>
                  </a:moveTo>
                  <a:lnTo>
                    <a:pt x="2485705" y="0"/>
                  </a:lnTo>
                  <a:cubicBezTo>
                    <a:pt x="2495179" y="0"/>
                    <a:pt x="2504265" y="3764"/>
                    <a:pt x="2510965" y="10463"/>
                  </a:cubicBezTo>
                  <a:cubicBezTo>
                    <a:pt x="2517664" y="17162"/>
                    <a:pt x="2521427" y="26248"/>
                    <a:pt x="2521427" y="35723"/>
                  </a:cubicBezTo>
                  <a:lnTo>
                    <a:pt x="2521427" y="771527"/>
                  </a:lnTo>
                  <a:cubicBezTo>
                    <a:pt x="2521427" y="781002"/>
                    <a:pt x="2517664" y="790088"/>
                    <a:pt x="2510965" y="796787"/>
                  </a:cubicBezTo>
                  <a:cubicBezTo>
                    <a:pt x="2504265" y="803486"/>
                    <a:pt x="2495179" y="807250"/>
                    <a:pt x="2485705" y="807250"/>
                  </a:cubicBezTo>
                  <a:lnTo>
                    <a:pt x="35723" y="807250"/>
                  </a:lnTo>
                  <a:cubicBezTo>
                    <a:pt x="26248" y="807250"/>
                    <a:pt x="17162" y="803486"/>
                    <a:pt x="10463" y="796787"/>
                  </a:cubicBezTo>
                  <a:cubicBezTo>
                    <a:pt x="3764" y="790088"/>
                    <a:pt x="0" y="781002"/>
                    <a:pt x="0" y="771527"/>
                  </a:cubicBezTo>
                  <a:lnTo>
                    <a:pt x="0" y="35723"/>
                  </a:lnTo>
                  <a:cubicBezTo>
                    <a:pt x="0" y="26248"/>
                    <a:pt x="3764" y="17162"/>
                    <a:pt x="10463" y="10463"/>
                  </a:cubicBezTo>
                  <a:cubicBezTo>
                    <a:pt x="17162" y="3764"/>
                    <a:pt x="26248" y="0"/>
                    <a:pt x="35723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521428" cy="845350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05517" y="1032251"/>
            <a:ext cx="6442065" cy="760601"/>
            <a:chOff x="0" y="0"/>
            <a:chExt cx="2141398" cy="2528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41398" cy="252830"/>
            </a:xfrm>
            <a:custGeom>
              <a:avLst/>
              <a:gdLst/>
              <a:ahLst/>
              <a:cxnLst/>
              <a:rect r="r" b="b" t="t" l="l"/>
              <a:pathLst>
                <a:path h="252830" w="2141398">
                  <a:moveTo>
                    <a:pt x="120178" y="0"/>
                  </a:moveTo>
                  <a:lnTo>
                    <a:pt x="2021220" y="0"/>
                  </a:lnTo>
                  <a:cubicBezTo>
                    <a:pt x="2087593" y="0"/>
                    <a:pt x="2141398" y="53805"/>
                    <a:pt x="2141398" y="120178"/>
                  </a:cubicBezTo>
                  <a:lnTo>
                    <a:pt x="2141398" y="132653"/>
                  </a:lnTo>
                  <a:cubicBezTo>
                    <a:pt x="2141398" y="164526"/>
                    <a:pt x="2128737" y="195093"/>
                    <a:pt x="2106199" y="217631"/>
                  </a:cubicBezTo>
                  <a:cubicBezTo>
                    <a:pt x="2083661" y="240169"/>
                    <a:pt x="2053093" y="252830"/>
                    <a:pt x="2021220" y="252830"/>
                  </a:cubicBezTo>
                  <a:lnTo>
                    <a:pt x="120178" y="252830"/>
                  </a:lnTo>
                  <a:cubicBezTo>
                    <a:pt x="53805" y="252830"/>
                    <a:pt x="0" y="199025"/>
                    <a:pt x="0" y="132653"/>
                  </a:cubicBezTo>
                  <a:lnTo>
                    <a:pt x="0" y="120178"/>
                  </a:lnTo>
                  <a:cubicBezTo>
                    <a:pt x="0" y="88305"/>
                    <a:pt x="12662" y="57737"/>
                    <a:pt x="35199" y="35199"/>
                  </a:cubicBezTo>
                  <a:cubicBezTo>
                    <a:pt x="57737" y="12662"/>
                    <a:pt x="88305" y="0"/>
                    <a:pt x="120178" y="0"/>
                  </a:cubicBezTo>
                  <a:close/>
                </a:path>
              </a:pathLst>
            </a:custGeom>
            <a:solidFill>
              <a:srgbClr val="0067EB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141398" cy="290930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4107739"/>
            <a:ext cx="7585326" cy="2808787"/>
            <a:chOff x="0" y="0"/>
            <a:chExt cx="10113768" cy="374505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507067"/>
              <a:ext cx="10113768" cy="3237982"/>
              <a:chOff x="0" y="0"/>
              <a:chExt cx="2521428" cy="80725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635756" y="0"/>
              <a:ext cx="8589420" cy="1014135"/>
              <a:chOff x="0" y="0"/>
              <a:chExt cx="2141398" cy="25283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759409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28700" y="7563526"/>
            <a:ext cx="7585326" cy="2428487"/>
            <a:chOff x="0" y="0"/>
            <a:chExt cx="2521428" cy="8072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521427" cy="807250"/>
            </a:xfrm>
            <a:custGeom>
              <a:avLst/>
              <a:gdLst/>
              <a:ahLst/>
              <a:cxnLst/>
              <a:rect r="r" b="b" t="t" l="l"/>
              <a:pathLst>
                <a:path h="807250" w="2521427">
                  <a:moveTo>
                    <a:pt x="35723" y="0"/>
                  </a:moveTo>
                  <a:lnTo>
                    <a:pt x="2485705" y="0"/>
                  </a:lnTo>
                  <a:cubicBezTo>
                    <a:pt x="2495179" y="0"/>
                    <a:pt x="2504265" y="3764"/>
                    <a:pt x="2510965" y="10463"/>
                  </a:cubicBezTo>
                  <a:cubicBezTo>
                    <a:pt x="2517664" y="17162"/>
                    <a:pt x="2521427" y="26248"/>
                    <a:pt x="2521427" y="35723"/>
                  </a:cubicBezTo>
                  <a:lnTo>
                    <a:pt x="2521427" y="771527"/>
                  </a:lnTo>
                  <a:cubicBezTo>
                    <a:pt x="2521427" y="781002"/>
                    <a:pt x="2517664" y="790088"/>
                    <a:pt x="2510965" y="796787"/>
                  </a:cubicBezTo>
                  <a:cubicBezTo>
                    <a:pt x="2504265" y="803486"/>
                    <a:pt x="2495179" y="807250"/>
                    <a:pt x="2485705" y="807250"/>
                  </a:cubicBezTo>
                  <a:lnTo>
                    <a:pt x="35723" y="807250"/>
                  </a:lnTo>
                  <a:cubicBezTo>
                    <a:pt x="26248" y="807250"/>
                    <a:pt x="17162" y="803486"/>
                    <a:pt x="10463" y="796787"/>
                  </a:cubicBezTo>
                  <a:cubicBezTo>
                    <a:pt x="3764" y="790088"/>
                    <a:pt x="0" y="781002"/>
                    <a:pt x="0" y="771527"/>
                  </a:cubicBezTo>
                  <a:lnTo>
                    <a:pt x="0" y="35723"/>
                  </a:lnTo>
                  <a:cubicBezTo>
                    <a:pt x="0" y="26248"/>
                    <a:pt x="3764" y="17162"/>
                    <a:pt x="10463" y="10463"/>
                  </a:cubicBezTo>
                  <a:cubicBezTo>
                    <a:pt x="17162" y="3764"/>
                    <a:pt x="26248" y="0"/>
                    <a:pt x="35723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2521428" cy="845350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505517" y="7183226"/>
            <a:ext cx="6442065" cy="760601"/>
            <a:chOff x="0" y="0"/>
            <a:chExt cx="2141398" cy="25283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141398" cy="252830"/>
            </a:xfrm>
            <a:custGeom>
              <a:avLst/>
              <a:gdLst/>
              <a:ahLst/>
              <a:cxnLst/>
              <a:rect r="r" b="b" t="t" l="l"/>
              <a:pathLst>
                <a:path h="252830" w="2141398">
                  <a:moveTo>
                    <a:pt x="120178" y="0"/>
                  </a:moveTo>
                  <a:lnTo>
                    <a:pt x="2021220" y="0"/>
                  </a:lnTo>
                  <a:cubicBezTo>
                    <a:pt x="2087593" y="0"/>
                    <a:pt x="2141398" y="53805"/>
                    <a:pt x="2141398" y="120178"/>
                  </a:cubicBezTo>
                  <a:lnTo>
                    <a:pt x="2141398" y="132653"/>
                  </a:lnTo>
                  <a:cubicBezTo>
                    <a:pt x="2141398" y="164526"/>
                    <a:pt x="2128737" y="195093"/>
                    <a:pt x="2106199" y="217631"/>
                  </a:cubicBezTo>
                  <a:cubicBezTo>
                    <a:pt x="2083661" y="240169"/>
                    <a:pt x="2053093" y="252830"/>
                    <a:pt x="2021220" y="252830"/>
                  </a:cubicBezTo>
                  <a:lnTo>
                    <a:pt x="120178" y="252830"/>
                  </a:lnTo>
                  <a:cubicBezTo>
                    <a:pt x="53805" y="252830"/>
                    <a:pt x="0" y="199025"/>
                    <a:pt x="0" y="132653"/>
                  </a:cubicBezTo>
                  <a:lnTo>
                    <a:pt x="0" y="120178"/>
                  </a:lnTo>
                  <a:cubicBezTo>
                    <a:pt x="0" y="88305"/>
                    <a:pt x="12662" y="57737"/>
                    <a:pt x="35199" y="35199"/>
                  </a:cubicBezTo>
                  <a:cubicBezTo>
                    <a:pt x="57737" y="12662"/>
                    <a:pt x="88305" y="0"/>
                    <a:pt x="120178" y="0"/>
                  </a:cubicBezTo>
                  <a:close/>
                </a:path>
              </a:pathLst>
            </a:custGeom>
            <a:solidFill>
              <a:srgbClr val="0067EB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2141398" cy="290930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0291975" y="4950455"/>
            <a:ext cx="2507920" cy="1773277"/>
          </a:xfrm>
          <a:custGeom>
            <a:avLst/>
            <a:gdLst/>
            <a:ahLst/>
            <a:cxnLst/>
            <a:rect r="r" b="b" t="t" l="l"/>
            <a:pathLst>
              <a:path h="1773277" w="2507920">
                <a:moveTo>
                  <a:pt x="0" y="0"/>
                </a:moveTo>
                <a:lnTo>
                  <a:pt x="2507919" y="0"/>
                </a:lnTo>
                <a:lnTo>
                  <a:pt x="2507919" y="1773277"/>
                </a:lnTo>
                <a:lnTo>
                  <a:pt x="0" y="177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2895144" y="4952107"/>
            <a:ext cx="3808018" cy="1771625"/>
          </a:xfrm>
          <a:custGeom>
            <a:avLst/>
            <a:gdLst/>
            <a:ahLst/>
            <a:cxnLst/>
            <a:rect r="r" b="b" t="t" l="l"/>
            <a:pathLst>
              <a:path h="1771625" w="3808018">
                <a:moveTo>
                  <a:pt x="0" y="0"/>
                </a:moveTo>
                <a:lnTo>
                  <a:pt x="3808019" y="0"/>
                </a:lnTo>
                <a:lnTo>
                  <a:pt x="3808019" y="1771625"/>
                </a:lnTo>
                <a:lnTo>
                  <a:pt x="0" y="1771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808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258498" y="8008883"/>
            <a:ext cx="4791193" cy="1695345"/>
          </a:xfrm>
          <a:custGeom>
            <a:avLst/>
            <a:gdLst/>
            <a:ahLst/>
            <a:cxnLst/>
            <a:rect r="r" b="b" t="t" l="l"/>
            <a:pathLst>
              <a:path h="1695345" w="4791193">
                <a:moveTo>
                  <a:pt x="0" y="0"/>
                </a:moveTo>
                <a:lnTo>
                  <a:pt x="4791193" y="0"/>
                </a:lnTo>
                <a:lnTo>
                  <a:pt x="4791193" y="1695345"/>
                </a:lnTo>
                <a:lnTo>
                  <a:pt x="0" y="169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6319747" y="7986751"/>
            <a:ext cx="2195582" cy="1703243"/>
          </a:xfrm>
          <a:custGeom>
            <a:avLst/>
            <a:gdLst/>
            <a:ahLst/>
            <a:cxnLst/>
            <a:rect r="r" b="b" t="t" l="l"/>
            <a:pathLst>
              <a:path h="1703243" w="2195582">
                <a:moveTo>
                  <a:pt x="0" y="0"/>
                </a:moveTo>
                <a:lnTo>
                  <a:pt x="2195582" y="0"/>
                </a:lnTo>
                <a:lnTo>
                  <a:pt x="2195582" y="1703243"/>
                </a:lnTo>
                <a:lnTo>
                  <a:pt x="0" y="1703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4257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9911115" y="7990751"/>
            <a:ext cx="5052212" cy="1699243"/>
          </a:xfrm>
          <a:custGeom>
            <a:avLst/>
            <a:gdLst/>
            <a:ahLst/>
            <a:cxnLst/>
            <a:rect r="r" b="b" t="t" l="l"/>
            <a:pathLst>
              <a:path h="1699243" w="5052212">
                <a:moveTo>
                  <a:pt x="0" y="0"/>
                </a:moveTo>
                <a:lnTo>
                  <a:pt x="5052212" y="0"/>
                </a:lnTo>
                <a:lnTo>
                  <a:pt x="5052212" y="1699243"/>
                </a:lnTo>
                <a:lnTo>
                  <a:pt x="0" y="1699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4810926" y="7990751"/>
            <a:ext cx="2329005" cy="1713477"/>
          </a:xfrm>
          <a:custGeom>
            <a:avLst/>
            <a:gdLst/>
            <a:ahLst/>
            <a:cxnLst/>
            <a:rect r="r" b="b" t="t" l="l"/>
            <a:pathLst>
              <a:path h="1713477" w="2329005">
                <a:moveTo>
                  <a:pt x="0" y="0"/>
                </a:moveTo>
                <a:lnTo>
                  <a:pt x="2329004" y="0"/>
                </a:lnTo>
                <a:lnTo>
                  <a:pt x="2329004" y="1713477"/>
                </a:lnTo>
                <a:lnTo>
                  <a:pt x="0" y="1713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021" r="-119265" b="-8527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58498" y="1850721"/>
            <a:ext cx="4409321" cy="1809342"/>
          </a:xfrm>
          <a:custGeom>
            <a:avLst/>
            <a:gdLst/>
            <a:ahLst/>
            <a:cxnLst/>
            <a:rect r="r" b="b" t="t" l="l"/>
            <a:pathLst>
              <a:path h="1809342" w="4409321">
                <a:moveTo>
                  <a:pt x="0" y="0"/>
                </a:moveTo>
                <a:lnTo>
                  <a:pt x="4409322" y="0"/>
                </a:lnTo>
                <a:lnTo>
                  <a:pt x="4409322" y="1809343"/>
                </a:lnTo>
                <a:lnTo>
                  <a:pt x="0" y="18093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5785192" y="1792852"/>
            <a:ext cx="2519886" cy="1877826"/>
          </a:xfrm>
          <a:custGeom>
            <a:avLst/>
            <a:gdLst/>
            <a:ahLst/>
            <a:cxnLst/>
            <a:rect r="r" b="b" t="t" l="l"/>
            <a:pathLst>
              <a:path h="1877826" w="2519886">
                <a:moveTo>
                  <a:pt x="0" y="0"/>
                </a:moveTo>
                <a:lnTo>
                  <a:pt x="2519885" y="0"/>
                </a:lnTo>
                <a:lnTo>
                  <a:pt x="2519885" y="1877827"/>
                </a:lnTo>
                <a:lnTo>
                  <a:pt x="0" y="18778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78848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911115" y="1911050"/>
            <a:ext cx="4605316" cy="1749014"/>
          </a:xfrm>
          <a:custGeom>
            <a:avLst/>
            <a:gdLst/>
            <a:ahLst/>
            <a:cxnLst/>
            <a:rect r="r" b="b" t="t" l="l"/>
            <a:pathLst>
              <a:path h="1749014" w="4605316">
                <a:moveTo>
                  <a:pt x="0" y="0"/>
                </a:moveTo>
                <a:lnTo>
                  <a:pt x="4605316" y="0"/>
                </a:lnTo>
                <a:lnTo>
                  <a:pt x="4605316" y="1749014"/>
                </a:lnTo>
                <a:lnTo>
                  <a:pt x="0" y="17490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4630731" y="1911050"/>
            <a:ext cx="2383767" cy="1759629"/>
          </a:xfrm>
          <a:custGeom>
            <a:avLst/>
            <a:gdLst/>
            <a:ahLst/>
            <a:cxnLst/>
            <a:rect r="r" b="b" t="t" l="l"/>
            <a:pathLst>
              <a:path h="1759629" w="2383767">
                <a:moveTo>
                  <a:pt x="0" y="0"/>
                </a:moveTo>
                <a:lnTo>
                  <a:pt x="2383767" y="0"/>
                </a:lnTo>
                <a:lnTo>
                  <a:pt x="2383767" y="1759629"/>
                </a:lnTo>
                <a:lnTo>
                  <a:pt x="0" y="17596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34307" b="-1168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220398" y="4948721"/>
            <a:ext cx="4791193" cy="1775010"/>
          </a:xfrm>
          <a:custGeom>
            <a:avLst/>
            <a:gdLst/>
            <a:ahLst/>
            <a:cxnLst/>
            <a:rect r="r" b="b" t="t" l="l"/>
            <a:pathLst>
              <a:path h="1775010" w="4791193">
                <a:moveTo>
                  <a:pt x="0" y="0"/>
                </a:moveTo>
                <a:lnTo>
                  <a:pt x="4791193" y="0"/>
                </a:lnTo>
                <a:lnTo>
                  <a:pt x="4791193" y="1775011"/>
                </a:lnTo>
                <a:lnTo>
                  <a:pt x="0" y="1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6106398" y="4948721"/>
            <a:ext cx="2217729" cy="1775010"/>
          </a:xfrm>
          <a:custGeom>
            <a:avLst/>
            <a:gdLst/>
            <a:ahLst/>
            <a:cxnLst/>
            <a:rect r="r" b="b" t="t" l="l"/>
            <a:pathLst>
              <a:path h="1775010" w="2217729">
                <a:moveTo>
                  <a:pt x="0" y="0"/>
                </a:moveTo>
                <a:lnTo>
                  <a:pt x="2217729" y="0"/>
                </a:lnTo>
                <a:lnTo>
                  <a:pt x="2217729" y="1775011"/>
                </a:lnTo>
                <a:lnTo>
                  <a:pt x="0" y="17750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201589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598257" y="7311989"/>
            <a:ext cx="6349325" cy="45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>
                <a:solidFill>
                  <a:srgbClr val="FFFFFF"/>
                </a:solidFill>
                <a:latin typeface="Literata"/>
              </a:rPr>
              <a:t>11.MTD Average Interest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4950695" y="413806"/>
            <a:ext cx="8386610" cy="1236890"/>
            <a:chOff x="0" y="0"/>
            <a:chExt cx="11182147" cy="1649187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0" y="-57150"/>
              <a:ext cx="11182147" cy="1174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4"/>
                </a:lnSpc>
              </a:pPr>
              <a:r>
                <a:rPr lang="en-US" sz="2761" spc="41">
                  <a:solidFill>
                    <a:srgbClr val="000000"/>
                  </a:solidFill>
                  <a:latin typeface="Aleo Bold"/>
                </a:rPr>
                <a:t>AMOUNT RECIEVED   | INTEREST RATE</a:t>
              </a:r>
            </a:p>
            <a:p>
              <a:pPr algn="ctr">
                <a:lnSpc>
                  <a:spcPts val="3314"/>
                </a:lnSpc>
              </a:pP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11454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1505517" y="1161014"/>
            <a:ext cx="6349325" cy="45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>
                <a:solidFill>
                  <a:srgbClr val="FFFFFF"/>
                </a:solidFill>
                <a:latin typeface="Literata"/>
              </a:rPr>
              <a:t>7.Total Amount Received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505517" y="4236501"/>
            <a:ext cx="6349325" cy="45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>
                <a:solidFill>
                  <a:srgbClr val="FFFFFF"/>
                </a:solidFill>
                <a:latin typeface="Literata"/>
              </a:rPr>
              <a:t>9.PMTD Total Amount Received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291975" y="1161014"/>
            <a:ext cx="6349325" cy="45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  <a:spcBef>
                <a:spcPct val="0"/>
              </a:spcBef>
            </a:pPr>
            <a:r>
              <a:rPr lang="en-US" sz="2693">
                <a:solidFill>
                  <a:srgbClr val="FFFFFF"/>
                </a:solidFill>
                <a:latin typeface="Literata"/>
              </a:rPr>
              <a:t>8.MTD Total Amount Received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47079" y="2324187"/>
            <a:ext cx="4997808" cy="6332952"/>
            <a:chOff x="0" y="0"/>
            <a:chExt cx="1403010" cy="1777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3010" cy="1777818"/>
            </a:xfrm>
            <a:custGeom>
              <a:avLst/>
              <a:gdLst/>
              <a:ahLst/>
              <a:cxnLst/>
              <a:rect r="r" b="b" t="t" l="l"/>
              <a:pathLst>
                <a:path h="1777818" w="1403010">
                  <a:moveTo>
                    <a:pt x="54217" y="0"/>
                  </a:moveTo>
                  <a:lnTo>
                    <a:pt x="1348793" y="0"/>
                  </a:lnTo>
                  <a:cubicBezTo>
                    <a:pt x="1363172" y="0"/>
                    <a:pt x="1376962" y="5712"/>
                    <a:pt x="1387130" y="15880"/>
                  </a:cubicBezTo>
                  <a:cubicBezTo>
                    <a:pt x="1397298" y="26048"/>
                    <a:pt x="1403010" y="39838"/>
                    <a:pt x="1403010" y="54217"/>
                  </a:cubicBezTo>
                  <a:lnTo>
                    <a:pt x="1403010" y="1723601"/>
                  </a:lnTo>
                  <a:cubicBezTo>
                    <a:pt x="1403010" y="1737980"/>
                    <a:pt x="1397298" y="1751770"/>
                    <a:pt x="1387130" y="1761938"/>
                  </a:cubicBezTo>
                  <a:cubicBezTo>
                    <a:pt x="1376962" y="1772106"/>
                    <a:pt x="1363172" y="1777818"/>
                    <a:pt x="1348793" y="1777818"/>
                  </a:cubicBezTo>
                  <a:lnTo>
                    <a:pt x="54217" y="1777818"/>
                  </a:lnTo>
                  <a:cubicBezTo>
                    <a:pt x="24274" y="1777818"/>
                    <a:pt x="0" y="1753544"/>
                    <a:pt x="0" y="1723601"/>
                  </a:cubicBezTo>
                  <a:lnTo>
                    <a:pt x="0" y="54217"/>
                  </a:lnTo>
                  <a:cubicBezTo>
                    <a:pt x="0" y="39838"/>
                    <a:pt x="5712" y="26048"/>
                    <a:pt x="15880" y="15880"/>
                  </a:cubicBezTo>
                  <a:cubicBezTo>
                    <a:pt x="26048" y="5712"/>
                    <a:pt x="39838" y="0"/>
                    <a:pt x="54217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03010" cy="1815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76631" y="1873870"/>
            <a:ext cx="3738703" cy="900633"/>
            <a:chOff x="0" y="0"/>
            <a:chExt cx="1049548" cy="2528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548" cy="252830"/>
            </a:xfrm>
            <a:custGeom>
              <a:avLst/>
              <a:gdLst/>
              <a:ahLst/>
              <a:cxnLst/>
              <a:rect r="r" b="b" t="t" l="l"/>
              <a:pathLst>
                <a:path h="252830" w="1049548">
                  <a:moveTo>
                    <a:pt x="126415" y="0"/>
                  </a:moveTo>
                  <a:lnTo>
                    <a:pt x="923132" y="0"/>
                  </a:lnTo>
                  <a:cubicBezTo>
                    <a:pt x="956660" y="0"/>
                    <a:pt x="988814" y="13319"/>
                    <a:pt x="1012521" y="37026"/>
                  </a:cubicBezTo>
                  <a:cubicBezTo>
                    <a:pt x="1036229" y="60734"/>
                    <a:pt x="1049548" y="92888"/>
                    <a:pt x="1049548" y="126415"/>
                  </a:cubicBezTo>
                  <a:lnTo>
                    <a:pt x="1049548" y="126415"/>
                  </a:lnTo>
                  <a:cubicBezTo>
                    <a:pt x="1049548" y="196232"/>
                    <a:pt x="992950" y="252830"/>
                    <a:pt x="923132" y="252830"/>
                  </a:cubicBezTo>
                  <a:lnTo>
                    <a:pt x="126415" y="252830"/>
                  </a:lnTo>
                  <a:cubicBezTo>
                    <a:pt x="56598" y="252830"/>
                    <a:pt x="0" y="196232"/>
                    <a:pt x="0" y="126415"/>
                  </a:cubicBezTo>
                  <a:lnTo>
                    <a:pt x="0" y="126415"/>
                  </a:lnTo>
                  <a:cubicBezTo>
                    <a:pt x="0" y="56598"/>
                    <a:pt x="56598" y="0"/>
                    <a:pt x="126415" y="0"/>
                  </a:cubicBezTo>
                  <a:close/>
                </a:path>
              </a:pathLst>
            </a:custGeom>
            <a:solidFill>
              <a:srgbClr val="FDBE11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9548" cy="290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324187"/>
            <a:ext cx="4997808" cy="6332952"/>
            <a:chOff x="0" y="0"/>
            <a:chExt cx="1403010" cy="177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3010" cy="1777818"/>
            </a:xfrm>
            <a:custGeom>
              <a:avLst/>
              <a:gdLst/>
              <a:ahLst/>
              <a:cxnLst/>
              <a:rect r="r" b="b" t="t" l="l"/>
              <a:pathLst>
                <a:path h="1777818" w="1403010">
                  <a:moveTo>
                    <a:pt x="54217" y="0"/>
                  </a:moveTo>
                  <a:lnTo>
                    <a:pt x="1348793" y="0"/>
                  </a:lnTo>
                  <a:cubicBezTo>
                    <a:pt x="1363172" y="0"/>
                    <a:pt x="1376962" y="5712"/>
                    <a:pt x="1387130" y="15880"/>
                  </a:cubicBezTo>
                  <a:cubicBezTo>
                    <a:pt x="1397298" y="26048"/>
                    <a:pt x="1403010" y="39838"/>
                    <a:pt x="1403010" y="54217"/>
                  </a:cubicBezTo>
                  <a:lnTo>
                    <a:pt x="1403010" y="1723601"/>
                  </a:lnTo>
                  <a:cubicBezTo>
                    <a:pt x="1403010" y="1737980"/>
                    <a:pt x="1397298" y="1751770"/>
                    <a:pt x="1387130" y="1761938"/>
                  </a:cubicBezTo>
                  <a:cubicBezTo>
                    <a:pt x="1376962" y="1772106"/>
                    <a:pt x="1363172" y="1777818"/>
                    <a:pt x="1348793" y="1777818"/>
                  </a:cubicBezTo>
                  <a:lnTo>
                    <a:pt x="54217" y="1777818"/>
                  </a:lnTo>
                  <a:cubicBezTo>
                    <a:pt x="24274" y="1777818"/>
                    <a:pt x="0" y="1753544"/>
                    <a:pt x="0" y="1723601"/>
                  </a:cubicBezTo>
                  <a:lnTo>
                    <a:pt x="0" y="54217"/>
                  </a:lnTo>
                  <a:cubicBezTo>
                    <a:pt x="0" y="39838"/>
                    <a:pt x="5712" y="26048"/>
                    <a:pt x="15880" y="15880"/>
                  </a:cubicBezTo>
                  <a:cubicBezTo>
                    <a:pt x="26048" y="5712"/>
                    <a:pt x="39838" y="0"/>
                    <a:pt x="54217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03010" cy="1815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8253" y="1873870"/>
            <a:ext cx="3738703" cy="900633"/>
            <a:chOff x="0" y="0"/>
            <a:chExt cx="1049548" cy="2528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9548" cy="252830"/>
            </a:xfrm>
            <a:custGeom>
              <a:avLst/>
              <a:gdLst/>
              <a:ahLst/>
              <a:cxnLst/>
              <a:rect r="r" b="b" t="t" l="l"/>
              <a:pathLst>
                <a:path h="252830" w="1049548">
                  <a:moveTo>
                    <a:pt x="126415" y="0"/>
                  </a:moveTo>
                  <a:lnTo>
                    <a:pt x="923132" y="0"/>
                  </a:lnTo>
                  <a:cubicBezTo>
                    <a:pt x="956660" y="0"/>
                    <a:pt x="988814" y="13319"/>
                    <a:pt x="1012521" y="37026"/>
                  </a:cubicBezTo>
                  <a:cubicBezTo>
                    <a:pt x="1036229" y="60734"/>
                    <a:pt x="1049548" y="92888"/>
                    <a:pt x="1049548" y="126415"/>
                  </a:cubicBezTo>
                  <a:lnTo>
                    <a:pt x="1049548" y="126415"/>
                  </a:lnTo>
                  <a:cubicBezTo>
                    <a:pt x="1049548" y="196232"/>
                    <a:pt x="992950" y="252830"/>
                    <a:pt x="923132" y="252830"/>
                  </a:cubicBezTo>
                  <a:lnTo>
                    <a:pt x="126415" y="252830"/>
                  </a:lnTo>
                  <a:cubicBezTo>
                    <a:pt x="56598" y="252830"/>
                    <a:pt x="0" y="196232"/>
                    <a:pt x="0" y="126415"/>
                  </a:cubicBezTo>
                  <a:lnTo>
                    <a:pt x="0" y="126415"/>
                  </a:lnTo>
                  <a:cubicBezTo>
                    <a:pt x="0" y="56598"/>
                    <a:pt x="56598" y="0"/>
                    <a:pt x="126415" y="0"/>
                  </a:cubicBezTo>
                  <a:close/>
                </a:path>
              </a:pathLst>
            </a:custGeom>
            <a:solidFill>
              <a:srgbClr val="FDBE11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9548" cy="290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07923" y="-736827"/>
            <a:ext cx="11760654" cy="1176065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E1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61492" y="2324187"/>
            <a:ext cx="4997808" cy="6332952"/>
            <a:chOff x="0" y="0"/>
            <a:chExt cx="1403010" cy="17778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03010" cy="1777818"/>
            </a:xfrm>
            <a:custGeom>
              <a:avLst/>
              <a:gdLst/>
              <a:ahLst/>
              <a:cxnLst/>
              <a:rect r="r" b="b" t="t" l="l"/>
              <a:pathLst>
                <a:path h="1777818" w="1403010">
                  <a:moveTo>
                    <a:pt x="54217" y="0"/>
                  </a:moveTo>
                  <a:lnTo>
                    <a:pt x="1348793" y="0"/>
                  </a:lnTo>
                  <a:cubicBezTo>
                    <a:pt x="1363172" y="0"/>
                    <a:pt x="1376962" y="5712"/>
                    <a:pt x="1387130" y="15880"/>
                  </a:cubicBezTo>
                  <a:cubicBezTo>
                    <a:pt x="1397298" y="26048"/>
                    <a:pt x="1403010" y="39838"/>
                    <a:pt x="1403010" y="54217"/>
                  </a:cubicBezTo>
                  <a:lnTo>
                    <a:pt x="1403010" y="1723601"/>
                  </a:lnTo>
                  <a:cubicBezTo>
                    <a:pt x="1403010" y="1737980"/>
                    <a:pt x="1397298" y="1751770"/>
                    <a:pt x="1387130" y="1761938"/>
                  </a:cubicBezTo>
                  <a:cubicBezTo>
                    <a:pt x="1376962" y="1772106"/>
                    <a:pt x="1363172" y="1777818"/>
                    <a:pt x="1348793" y="1777818"/>
                  </a:cubicBezTo>
                  <a:lnTo>
                    <a:pt x="54217" y="1777818"/>
                  </a:lnTo>
                  <a:cubicBezTo>
                    <a:pt x="24274" y="1777818"/>
                    <a:pt x="0" y="1753544"/>
                    <a:pt x="0" y="1723601"/>
                  </a:cubicBezTo>
                  <a:lnTo>
                    <a:pt x="0" y="54217"/>
                  </a:lnTo>
                  <a:cubicBezTo>
                    <a:pt x="0" y="39838"/>
                    <a:pt x="5712" y="26048"/>
                    <a:pt x="15880" y="15880"/>
                  </a:cubicBezTo>
                  <a:cubicBezTo>
                    <a:pt x="26048" y="5712"/>
                    <a:pt x="39838" y="0"/>
                    <a:pt x="54217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03010" cy="1815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844525" y="1873870"/>
            <a:ext cx="3831741" cy="900633"/>
            <a:chOff x="0" y="0"/>
            <a:chExt cx="1075665" cy="2528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5665" cy="252830"/>
            </a:xfrm>
            <a:custGeom>
              <a:avLst/>
              <a:gdLst/>
              <a:ahLst/>
              <a:cxnLst/>
              <a:rect r="r" b="b" t="t" l="l"/>
              <a:pathLst>
                <a:path h="252830" w="1075665">
                  <a:moveTo>
                    <a:pt x="126415" y="0"/>
                  </a:moveTo>
                  <a:lnTo>
                    <a:pt x="949250" y="0"/>
                  </a:lnTo>
                  <a:cubicBezTo>
                    <a:pt x="1019067" y="0"/>
                    <a:pt x="1075665" y="56598"/>
                    <a:pt x="1075665" y="126415"/>
                  </a:cubicBezTo>
                  <a:lnTo>
                    <a:pt x="1075665" y="126415"/>
                  </a:lnTo>
                  <a:cubicBezTo>
                    <a:pt x="1075665" y="159943"/>
                    <a:pt x="1062347" y="192097"/>
                    <a:pt x="1038639" y="215804"/>
                  </a:cubicBezTo>
                  <a:cubicBezTo>
                    <a:pt x="1014932" y="239512"/>
                    <a:pt x="982778" y="252830"/>
                    <a:pt x="949250" y="252830"/>
                  </a:cubicBezTo>
                  <a:lnTo>
                    <a:pt x="126415" y="252830"/>
                  </a:lnTo>
                  <a:cubicBezTo>
                    <a:pt x="56598" y="252830"/>
                    <a:pt x="0" y="196232"/>
                    <a:pt x="0" y="126415"/>
                  </a:cubicBezTo>
                  <a:lnTo>
                    <a:pt x="0" y="126415"/>
                  </a:lnTo>
                  <a:cubicBezTo>
                    <a:pt x="0" y="56598"/>
                    <a:pt x="56598" y="0"/>
                    <a:pt x="126415" y="0"/>
                  </a:cubicBezTo>
                  <a:close/>
                </a:path>
              </a:pathLst>
            </a:custGeom>
            <a:solidFill>
              <a:srgbClr val="FDBE11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75665" cy="290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14389" y="9315331"/>
            <a:ext cx="8344784" cy="691299"/>
            <a:chOff x="0" y="0"/>
            <a:chExt cx="11126379" cy="9217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21732" cy="921732"/>
            </a:xfrm>
            <a:custGeom>
              <a:avLst/>
              <a:gdLst/>
              <a:ahLst/>
              <a:cxnLst/>
              <a:rect r="r" b="b" t="t" l="l"/>
              <a:pathLst>
                <a:path h="921732" w="921732">
                  <a:moveTo>
                    <a:pt x="0" y="0"/>
                  </a:moveTo>
                  <a:lnTo>
                    <a:pt x="921732" y="0"/>
                  </a:lnTo>
                  <a:lnTo>
                    <a:pt x="921732" y="921732"/>
                  </a:lnTo>
                  <a:lnTo>
                    <a:pt x="0" y="921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382598" y="110365"/>
              <a:ext cx="9743781" cy="56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44"/>
                </a:lnSpc>
                <a:spcBef>
                  <a:spcPct val="0"/>
                </a:spcBef>
              </a:pPr>
              <a:r>
                <a:rPr lang="en-US" sz="2532">
                  <a:solidFill>
                    <a:srgbClr val="01012C"/>
                  </a:solidFill>
                  <a:latin typeface="Literata Bold"/>
                </a:rPr>
                <a:t>imrankhan302021@gmail.com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0" y="50137"/>
            <a:ext cx="2198678" cy="1481360"/>
          </a:xfrm>
          <a:custGeom>
            <a:avLst/>
            <a:gdLst/>
            <a:ahLst/>
            <a:cxnLst/>
            <a:rect r="r" b="b" t="t" l="l"/>
            <a:pathLst>
              <a:path h="1481360" w="2198678">
                <a:moveTo>
                  <a:pt x="0" y="0"/>
                </a:moveTo>
                <a:lnTo>
                  <a:pt x="2198678" y="0"/>
                </a:lnTo>
                <a:lnTo>
                  <a:pt x="2198678" y="1481359"/>
                </a:lnTo>
                <a:lnTo>
                  <a:pt x="0" y="1481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629747" y="-25805"/>
            <a:ext cx="1777835" cy="1873870"/>
          </a:xfrm>
          <a:custGeom>
            <a:avLst/>
            <a:gdLst/>
            <a:ahLst/>
            <a:cxnLst/>
            <a:rect r="r" b="b" t="t" l="l"/>
            <a:pathLst>
              <a:path h="1873870" w="1777835">
                <a:moveTo>
                  <a:pt x="0" y="0"/>
                </a:moveTo>
                <a:lnTo>
                  <a:pt x="1777835" y="0"/>
                </a:lnTo>
                <a:lnTo>
                  <a:pt x="1777835" y="1873870"/>
                </a:lnTo>
                <a:lnTo>
                  <a:pt x="0" y="1873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064426" y="50137"/>
            <a:ext cx="1166509" cy="1166509"/>
          </a:xfrm>
          <a:custGeom>
            <a:avLst/>
            <a:gdLst/>
            <a:ahLst/>
            <a:cxnLst/>
            <a:rect r="r" b="b" t="t" l="l"/>
            <a:pathLst>
              <a:path h="1166509" w="1166509">
                <a:moveTo>
                  <a:pt x="0" y="0"/>
                </a:moveTo>
                <a:lnTo>
                  <a:pt x="1166509" y="0"/>
                </a:lnTo>
                <a:lnTo>
                  <a:pt x="1166509" y="1166508"/>
                </a:lnTo>
                <a:lnTo>
                  <a:pt x="0" y="11665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08051" y="6121229"/>
            <a:ext cx="4439106" cy="2283376"/>
          </a:xfrm>
          <a:custGeom>
            <a:avLst/>
            <a:gdLst/>
            <a:ahLst/>
            <a:cxnLst/>
            <a:rect r="r" b="b" t="t" l="l"/>
            <a:pathLst>
              <a:path h="2283376" w="4439106">
                <a:moveTo>
                  <a:pt x="0" y="0"/>
                </a:moveTo>
                <a:lnTo>
                  <a:pt x="4439106" y="0"/>
                </a:lnTo>
                <a:lnTo>
                  <a:pt x="4439106" y="2283376"/>
                </a:lnTo>
                <a:lnTo>
                  <a:pt x="0" y="22833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7081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979424" y="2982553"/>
            <a:ext cx="2971271" cy="2929126"/>
          </a:xfrm>
          <a:custGeom>
            <a:avLst/>
            <a:gdLst/>
            <a:ahLst/>
            <a:cxnLst/>
            <a:rect r="r" b="b" t="t" l="l"/>
            <a:pathLst>
              <a:path h="2929126" w="2971271">
                <a:moveTo>
                  <a:pt x="0" y="0"/>
                </a:moveTo>
                <a:lnTo>
                  <a:pt x="2971271" y="0"/>
                </a:lnTo>
                <a:lnTo>
                  <a:pt x="2971271" y="2929126"/>
                </a:lnTo>
                <a:lnTo>
                  <a:pt x="0" y="29291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450703" y="3012629"/>
            <a:ext cx="3361697" cy="2929126"/>
          </a:xfrm>
          <a:custGeom>
            <a:avLst/>
            <a:gdLst/>
            <a:ahLst/>
            <a:cxnLst/>
            <a:rect r="r" b="b" t="t" l="l"/>
            <a:pathLst>
              <a:path h="2929126" w="3361697">
                <a:moveTo>
                  <a:pt x="0" y="0"/>
                </a:moveTo>
                <a:lnTo>
                  <a:pt x="3361697" y="0"/>
                </a:lnTo>
                <a:lnTo>
                  <a:pt x="3361697" y="2929126"/>
                </a:lnTo>
                <a:lnTo>
                  <a:pt x="0" y="29291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095907" y="6122730"/>
            <a:ext cx="4096186" cy="2281875"/>
          </a:xfrm>
          <a:custGeom>
            <a:avLst/>
            <a:gdLst/>
            <a:ahLst/>
            <a:cxnLst/>
            <a:rect r="r" b="b" t="t" l="l"/>
            <a:pathLst>
              <a:path h="2281875" w="4096186">
                <a:moveTo>
                  <a:pt x="0" y="0"/>
                </a:moveTo>
                <a:lnTo>
                  <a:pt x="4096186" y="0"/>
                </a:lnTo>
                <a:lnTo>
                  <a:pt x="4096186" y="2281875"/>
                </a:lnTo>
                <a:lnTo>
                  <a:pt x="0" y="2281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564" t="0" r="-7564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509275" y="3161440"/>
            <a:ext cx="4502242" cy="2631504"/>
          </a:xfrm>
          <a:custGeom>
            <a:avLst/>
            <a:gdLst/>
            <a:ahLst/>
            <a:cxnLst/>
            <a:rect r="r" b="b" t="t" l="l"/>
            <a:pathLst>
              <a:path h="2631504" w="4502242">
                <a:moveTo>
                  <a:pt x="0" y="0"/>
                </a:moveTo>
                <a:lnTo>
                  <a:pt x="4502242" y="0"/>
                </a:lnTo>
                <a:lnTo>
                  <a:pt x="4502242" y="2631504"/>
                </a:lnTo>
                <a:lnTo>
                  <a:pt x="0" y="26315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540237" y="6031069"/>
            <a:ext cx="4471280" cy="2250063"/>
          </a:xfrm>
          <a:custGeom>
            <a:avLst/>
            <a:gdLst/>
            <a:ahLst/>
            <a:cxnLst/>
            <a:rect r="r" b="b" t="t" l="l"/>
            <a:pathLst>
              <a:path h="2250063" w="4471280">
                <a:moveTo>
                  <a:pt x="0" y="0"/>
                </a:moveTo>
                <a:lnTo>
                  <a:pt x="4471280" y="0"/>
                </a:lnTo>
                <a:lnTo>
                  <a:pt x="4471280" y="2250063"/>
                </a:lnTo>
                <a:lnTo>
                  <a:pt x="0" y="22500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7450703" y="2017542"/>
            <a:ext cx="3390560" cy="54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01012C"/>
                </a:solidFill>
                <a:latin typeface="Literata"/>
              </a:rPr>
              <a:t>14.MTD Avg DTI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61095" y="2017036"/>
            <a:ext cx="2333018" cy="54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01012C"/>
                </a:solidFill>
                <a:latin typeface="Literata"/>
              </a:rPr>
              <a:t>13.Avg DTI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98007" y="2017036"/>
            <a:ext cx="3924778" cy="54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01012C"/>
                </a:solidFill>
                <a:latin typeface="Literata"/>
              </a:rPr>
              <a:t>15.PMTD Avg DTI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950695" y="949230"/>
            <a:ext cx="8386610" cy="817790"/>
            <a:chOff x="0" y="0"/>
            <a:chExt cx="11182147" cy="1090387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57150"/>
              <a:ext cx="11182147" cy="61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4"/>
                </a:lnSpc>
              </a:pPr>
              <a:r>
                <a:rPr lang="en-US" sz="2761" spc="41">
                  <a:solidFill>
                    <a:srgbClr val="000000"/>
                  </a:solidFill>
                  <a:latin typeface="Aleo Bold"/>
                </a:rPr>
                <a:t> DEBT-TO-INCOME RATIO (DTI)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5866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5097" y="2019508"/>
            <a:ext cx="7744203" cy="2867618"/>
            <a:chOff x="0" y="0"/>
            <a:chExt cx="10325603" cy="38234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17688"/>
              <a:ext cx="10325603" cy="3305803"/>
              <a:chOff x="0" y="0"/>
              <a:chExt cx="2521428" cy="8072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49072" y="0"/>
              <a:ext cx="8769328" cy="1035376"/>
              <a:chOff x="0" y="0"/>
              <a:chExt cx="2141398" cy="25283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775315" y="192485"/>
              <a:ext cx="8643085" cy="6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775315" y="1197212"/>
              <a:ext cx="4031688" cy="2416251"/>
            </a:xfrm>
            <a:custGeom>
              <a:avLst/>
              <a:gdLst/>
              <a:ahLst/>
              <a:cxnLst/>
              <a:rect r="r" b="b" t="t" l="l"/>
              <a:pathLst>
                <a:path h="2416251" w="4031688">
                  <a:moveTo>
                    <a:pt x="0" y="0"/>
                  </a:moveTo>
                  <a:lnTo>
                    <a:pt x="4031688" y="0"/>
                  </a:lnTo>
                  <a:lnTo>
                    <a:pt x="4031688" y="2416251"/>
                  </a:lnTo>
                  <a:lnTo>
                    <a:pt x="0" y="2416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096858" y="1197212"/>
              <a:ext cx="4885983" cy="2363836"/>
            </a:xfrm>
            <a:custGeom>
              <a:avLst/>
              <a:gdLst/>
              <a:ahLst/>
              <a:cxnLst/>
              <a:rect r="r" b="b" t="t" l="l"/>
              <a:pathLst>
                <a:path h="2363836" w="4885983">
                  <a:moveTo>
                    <a:pt x="0" y="0"/>
                  </a:moveTo>
                  <a:lnTo>
                    <a:pt x="4885982" y="0"/>
                  </a:lnTo>
                  <a:lnTo>
                    <a:pt x="4885982" y="2363836"/>
                  </a:lnTo>
                  <a:lnTo>
                    <a:pt x="0" y="2363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70410" b="-713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649072" y="192485"/>
              <a:ext cx="8643085" cy="6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Literata"/>
                </a:rPr>
                <a:t>17.Good Loan Applications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5612936"/>
            <a:ext cx="8403721" cy="2808787"/>
            <a:chOff x="0" y="0"/>
            <a:chExt cx="11204961" cy="374505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507067"/>
              <a:ext cx="11204961" cy="3237982"/>
              <a:chOff x="0" y="0"/>
              <a:chExt cx="2793469" cy="80725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793469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793469">
                    <a:moveTo>
                      <a:pt x="32244" y="0"/>
                    </a:moveTo>
                    <a:lnTo>
                      <a:pt x="2761225" y="0"/>
                    </a:lnTo>
                    <a:cubicBezTo>
                      <a:pt x="2769777" y="0"/>
                      <a:pt x="2777978" y="3397"/>
                      <a:pt x="2784025" y="9444"/>
                    </a:cubicBezTo>
                    <a:cubicBezTo>
                      <a:pt x="2790072" y="15491"/>
                      <a:pt x="2793469" y="23692"/>
                      <a:pt x="2793469" y="32244"/>
                    </a:cubicBezTo>
                    <a:lnTo>
                      <a:pt x="2793469" y="775006"/>
                    </a:lnTo>
                    <a:cubicBezTo>
                      <a:pt x="2793469" y="783558"/>
                      <a:pt x="2790072" y="791759"/>
                      <a:pt x="2784025" y="797806"/>
                    </a:cubicBezTo>
                    <a:cubicBezTo>
                      <a:pt x="2777978" y="803853"/>
                      <a:pt x="2769777" y="807250"/>
                      <a:pt x="2761225" y="807250"/>
                    </a:cubicBezTo>
                    <a:lnTo>
                      <a:pt x="32244" y="807250"/>
                    </a:lnTo>
                    <a:cubicBezTo>
                      <a:pt x="23692" y="807250"/>
                      <a:pt x="15491" y="803853"/>
                      <a:pt x="9444" y="797806"/>
                    </a:cubicBezTo>
                    <a:cubicBezTo>
                      <a:pt x="3397" y="791759"/>
                      <a:pt x="0" y="783558"/>
                      <a:pt x="0" y="775006"/>
                    </a:cubicBezTo>
                    <a:lnTo>
                      <a:pt x="0" y="32244"/>
                    </a:lnTo>
                    <a:cubicBezTo>
                      <a:pt x="0" y="23692"/>
                      <a:pt x="3397" y="15491"/>
                      <a:pt x="9444" y="9444"/>
                    </a:cubicBezTo>
                    <a:cubicBezTo>
                      <a:pt x="15491" y="3397"/>
                      <a:pt x="23692" y="0"/>
                      <a:pt x="32244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793469" cy="845350"/>
              </a:xfrm>
              <a:prstGeom prst="rect">
                <a:avLst/>
              </a:prstGeom>
            </p:spPr>
            <p:txBody>
              <a:bodyPr anchor="ctr" rtlCol="false" tIns="42902" lIns="42902" bIns="42902" rIns="42902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147317" y="0"/>
              <a:ext cx="8589420" cy="1014135"/>
              <a:chOff x="0" y="0"/>
              <a:chExt cx="2141398" cy="25283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20178" y="0"/>
                    </a:moveTo>
                    <a:lnTo>
                      <a:pt x="2021220" y="0"/>
                    </a:lnTo>
                    <a:cubicBezTo>
                      <a:pt x="2087593" y="0"/>
                      <a:pt x="2141398" y="53805"/>
                      <a:pt x="2141398" y="120178"/>
                    </a:cubicBezTo>
                    <a:lnTo>
                      <a:pt x="2141398" y="132653"/>
                    </a:lnTo>
                    <a:cubicBezTo>
                      <a:pt x="2141398" y="164526"/>
                      <a:pt x="2128737" y="195093"/>
                      <a:pt x="2106199" y="217631"/>
                    </a:cubicBezTo>
                    <a:cubicBezTo>
                      <a:pt x="2083661" y="240169"/>
                      <a:pt x="2053093" y="252830"/>
                      <a:pt x="2021220" y="252830"/>
                    </a:cubicBezTo>
                    <a:lnTo>
                      <a:pt x="120178" y="252830"/>
                    </a:lnTo>
                    <a:cubicBezTo>
                      <a:pt x="53805" y="252830"/>
                      <a:pt x="0" y="199025"/>
                      <a:pt x="0" y="132653"/>
                    </a:cubicBezTo>
                    <a:lnTo>
                      <a:pt x="0" y="120178"/>
                    </a:lnTo>
                    <a:cubicBezTo>
                      <a:pt x="0" y="88305"/>
                      <a:pt x="12662" y="57737"/>
                      <a:pt x="35199" y="35199"/>
                    </a:cubicBezTo>
                    <a:cubicBezTo>
                      <a:pt x="57737" y="12662"/>
                      <a:pt x="88305" y="0"/>
                      <a:pt x="120178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2902" lIns="42902" bIns="42902" rIns="42902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33761" y="1166535"/>
              <a:ext cx="7054730" cy="2175823"/>
            </a:xfrm>
            <a:custGeom>
              <a:avLst/>
              <a:gdLst/>
              <a:ahLst/>
              <a:cxnLst/>
              <a:rect r="r" b="b" t="t" l="l"/>
              <a:pathLst>
                <a:path h="2175823" w="7054730">
                  <a:moveTo>
                    <a:pt x="0" y="0"/>
                  </a:moveTo>
                  <a:lnTo>
                    <a:pt x="7054730" y="0"/>
                  </a:lnTo>
                  <a:lnTo>
                    <a:pt x="7054730" y="2175823"/>
                  </a:lnTo>
                  <a:lnTo>
                    <a:pt x="0" y="217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092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509437" y="1115735"/>
              <a:ext cx="3351494" cy="2226623"/>
            </a:xfrm>
            <a:custGeom>
              <a:avLst/>
              <a:gdLst/>
              <a:ahLst/>
              <a:cxnLst/>
              <a:rect r="r" b="b" t="t" l="l"/>
              <a:pathLst>
                <a:path h="2226623" w="3351494">
                  <a:moveTo>
                    <a:pt x="0" y="0"/>
                  </a:moveTo>
                  <a:lnTo>
                    <a:pt x="3351494" y="0"/>
                  </a:lnTo>
                  <a:lnTo>
                    <a:pt x="3351494" y="2226623"/>
                  </a:lnTo>
                  <a:lnTo>
                    <a:pt x="0" y="2226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35746" b="-3117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270970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sz="2693">
                  <a:solidFill>
                    <a:srgbClr val="FFFFFF"/>
                  </a:solidFill>
                  <a:latin typeface="Literata"/>
                </a:rPr>
                <a:t>18.Good Loan Funded Amount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99797" y="2019508"/>
            <a:ext cx="7744203" cy="2867618"/>
            <a:chOff x="0" y="0"/>
            <a:chExt cx="10325603" cy="382349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517688"/>
              <a:ext cx="10325603" cy="3305803"/>
              <a:chOff x="0" y="0"/>
              <a:chExt cx="2521428" cy="80725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5723" y="0"/>
                    </a:moveTo>
                    <a:lnTo>
                      <a:pt x="2485705" y="0"/>
                    </a:lnTo>
                    <a:cubicBezTo>
                      <a:pt x="2495179" y="0"/>
                      <a:pt x="2504265" y="3764"/>
                      <a:pt x="2510965" y="10463"/>
                    </a:cubicBezTo>
                    <a:cubicBezTo>
                      <a:pt x="2517664" y="17162"/>
                      <a:pt x="2521427" y="26248"/>
                      <a:pt x="2521427" y="35723"/>
                    </a:cubicBezTo>
                    <a:lnTo>
                      <a:pt x="2521427" y="771527"/>
                    </a:lnTo>
                    <a:cubicBezTo>
                      <a:pt x="2521427" y="781002"/>
                      <a:pt x="2517664" y="790088"/>
                      <a:pt x="2510965" y="796787"/>
                    </a:cubicBezTo>
                    <a:cubicBezTo>
                      <a:pt x="2504265" y="803486"/>
                      <a:pt x="2495179" y="807250"/>
                      <a:pt x="2485705" y="807250"/>
                    </a:cubicBezTo>
                    <a:lnTo>
                      <a:pt x="35723" y="807250"/>
                    </a:lnTo>
                    <a:cubicBezTo>
                      <a:pt x="26248" y="807250"/>
                      <a:pt x="17162" y="803486"/>
                      <a:pt x="10463" y="796787"/>
                    </a:cubicBezTo>
                    <a:cubicBezTo>
                      <a:pt x="3764" y="790088"/>
                      <a:pt x="0" y="781002"/>
                      <a:pt x="0" y="771527"/>
                    </a:cubicBezTo>
                    <a:lnTo>
                      <a:pt x="0" y="35723"/>
                    </a:lnTo>
                    <a:cubicBezTo>
                      <a:pt x="0" y="26248"/>
                      <a:pt x="3764" y="17162"/>
                      <a:pt x="10463" y="10463"/>
                    </a:cubicBezTo>
                    <a:cubicBezTo>
                      <a:pt x="17162" y="3764"/>
                      <a:pt x="26248" y="0"/>
                      <a:pt x="35723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2902" lIns="42902" bIns="42902" rIns="42902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649072" y="0"/>
              <a:ext cx="8769328" cy="1035376"/>
              <a:chOff x="0" y="0"/>
              <a:chExt cx="2141398" cy="25283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20178" y="0"/>
                    </a:moveTo>
                    <a:lnTo>
                      <a:pt x="2021220" y="0"/>
                    </a:lnTo>
                    <a:cubicBezTo>
                      <a:pt x="2087593" y="0"/>
                      <a:pt x="2141398" y="53805"/>
                      <a:pt x="2141398" y="120178"/>
                    </a:cubicBezTo>
                    <a:lnTo>
                      <a:pt x="2141398" y="132653"/>
                    </a:lnTo>
                    <a:cubicBezTo>
                      <a:pt x="2141398" y="164526"/>
                      <a:pt x="2128737" y="195093"/>
                      <a:pt x="2106199" y="217631"/>
                    </a:cubicBezTo>
                    <a:cubicBezTo>
                      <a:pt x="2083661" y="240169"/>
                      <a:pt x="2053093" y="252830"/>
                      <a:pt x="2021220" y="252830"/>
                    </a:cubicBezTo>
                    <a:lnTo>
                      <a:pt x="120178" y="252830"/>
                    </a:lnTo>
                    <a:cubicBezTo>
                      <a:pt x="53805" y="252830"/>
                      <a:pt x="0" y="199025"/>
                      <a:pt x="0" y="132653"/>
                    </a:cubicBezTo>
                    <a:lnTo>
                      <a:pt x="0" y="120178"/>
                    </a:lnTo>
                    <a:cubicBezTo>
                      <a:pt x="0" y="88305"/>
                      <a:pt x="12662" y="57737"/>
                      <a:pt x="35199" y="35199"/>
                    </a:cubicBezTo>
                    <a:cubicBezTo>
                      <a:pt x="57737" y="12662"/>
                      <a:pt x="88305" y="0"/>
                      <a:pt x="120178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2902" lIns="42902" bIns="42902" rIns="42902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260951" y="1196274"/>
              <a:ext cx="7202493" cy="2286296"/>
            </a:xfrm>
            <a:custGeom>
              <a:avLst/>
              <a:gdLst/>
              <a:ahLst/>
              <a:cxnLst/>
              <a:rect r="r" b="b" t="t" l="l"/>
              <a:pathLst>
                <a:path h="2286296" w="7202493">
                  <a:moveTo>
                    <a:pt x="0" y="0"/>
                  </a:moveTo>
                  <a:lnTo>
                    <a:pt x="7202493" y="0"/>
                  </a:lnTo>
                  <a:lnTo>
                    <a:pt x="7202493" y="2286296"/>
                  </a:lnTo>
                  <a:lnTo>
                    <a:pt x="0" y="2286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625345" y="1265465"/>
              <a:ext cx="2357496" cy="2173845"/>
            </a:xfrm>
            <a:custGeom>
              <a:avLst/>
              <a:gdLst/>
              <a:ahLst/>
              <a:cxnLst/>
              <a:rect r="r" b="b" t="t" l="l"/>
              <a:pathLst>
                <a:path h="2173845" w="2357496">
                  <a:moveTo>
                    <a:pt x="0" y="0"/>
                  </a:moveTo>
                  <a:lnTo>
                    <a:pt x="2357495" y="0"/>
                  </a:lnTo>
                  <a:lnTo>
                    <a:pt x="2357495" y="2173845"/>
                  </a:lnTo>
                  <a:lnTo>
                    <a:pt x="0" y="2173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2868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649072" y="192485"/>
              <a:ext cx="8643085" cy="6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Literata"/>
                </a:rPr>
                <a:t>16.Good Loan Percentage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95684" y="5554105"/>
            <a:ext cx="7744203" cy="2867618"/>
            <a:chOff x="0" y="0"/>
            <a:chExt cx="10325603" cy="382349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517688"/>
              <a:ext cx="10325603" cy="3305803"/>
              <a:chOff x="0" y="0"/>
              <a:chExt cx="2521428" cy="80725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649072" y="0"/>
              <a:ext cx="8769328" cy="1035376"/>
              <a:chOff x="0" y="0"/>
              <a:chExt cx="2141398" cy="25283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775315" y="192485"/>
              <a:ext cx="8643085" cy="6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649072" y="192485"/>
              <a:ext cx="8643085" cy="6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Literata"/>
                </a:rPr>
                <a:t>19.Good Loan Amount Received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0140030" y="6378005"/>
            <a:ext cx="3466244" cy="1900843"/>
          </a:xfrm>
          <a:custGeom>
            <a:avLst/>
            <a:gdLst/>
            <a:ahLst/>
            <a:cxnLst/>
            <a:rect r="r" b="b" t="t" l="l"/>
            <a:pathLst>
              <a:path h="1900843" w="3466244">
                <a:moveTo>
                  <a:pt x="0" y="0"/>
                </a:moveTo>
                <a:lnTo>
                  <a:pt x="3466244" y="0"/>
                </a:lnTo>
                <a:lnTo>
                  <a:pt x="3466244" y="1900843"/>
                </a:lnTo>
                <a:lnTo>
                  <a:pt x="0" y="1900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879753" y="6378005"/>
            <a:ext cx="3379547" cy="1847897"/>
          </a:xfrm>
          <a:custGeom>
            <a:avLst/>
            <a:gdLst/>
            <a:ahLst/>
            <a:cxnLst/>
            <a:rect r="r" b="b" t="t" l="l"/>
            <a:pathLst>
              <a:path h="1847897" w="3379547">
                <a:moveTo>
                  <a:pt x="0" y="0"/>
                </a:moveTo>
                <a:lnTo>
                  <a:pt x="3379547" y="0"/>
                </a:lnTo>
                <a:lnTo>
                  <a:pt x="3379547" y="1847896"/>
                </a:lnTo>
                <a:lnTo>
                  <a:pt x="0" y="18478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70265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4950695" y="906443"/>
            <a:ext cx="8386610" cy="1351190"/>
            <a:chOff x="0" y="0"/>
            <a:chExt cx="11182147" cy="1801587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57150"/>
              <a:ext cx="11182147" cy="1327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GOOD LOAN   V/S  BAD LOAN</a:t>
              </a:r>
            </a:p>
            <a:p>
              <a:pPr algn="ctr">
                <a:lnSpc>
                  <a:spcPts val="3794"/>
                </a:lnSpc>
              </a:pP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1297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5097" y="2019508"/>
            <a:ext cx="7744203" cy="2867618"/>
            <a:chOff x="0" y="0"/>
            <a:chExt cx="10325603" cy="38234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17688"/>
              <a:ext cx="10325603" cy="3305803"/>
              <a:chOff x="0" y="0"/>
              <a:chExt cx="2521428" cy="8072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49072" y="0"/>
              <a:ext cx="8769328" cy="1035376"/>
              <a:chOff x="0" y="0"/>
              <a:chExt cx="2141398" cy="25283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775315" y="192485"/>
              <a:ext cx="8643085" cy="6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49072" y="192485"/>
              <a:ext cx="8643085" cy="6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Literata"/>
                </a:rPr>
                <a:t>21.Bad Loan Applications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612936"/>
            <a:ext cx="8403721" cy="2808787"/>
            <a:chOff x="0" y="0"/>
            <a:chExt cx="11204961" cy="37450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507067"/>
              <a:ext cx="11204961" cy="3237982"/>
              <a:chOff x="0" y="0"/>
              <a:chExt cx="2793469" cy="8072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793469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793469">
                    <a:moveTo>
                      <a:pt x="32244" y="0"/>
                    </a:moveTo>
                    <a:lnTo>
                      <a:pt x="2761225" y="0"/>
                    </a:lnTo>
                    <a:cubicBezTo>
                      <a:pt x="2769777" y="0"/>
                      <a:pt x="2777978" y="3397"/>
                      <a:pt x="2784025" y="9444"/>
                    </a:cubicBezTo>
                    <a:cubicBezTo>
                      <a:pt x="2790072" y="15491"/>
                      <a:pt x="2793469" y="23692"/>
                      <a:pt x="2793469" y="32244"/>
                    </a:cubicBezTo>
                    <a:lnTo>
                      <a:pt x="2793469" y="775006"/>
                    </a:lnTo>
                    <a:cubicBezTo>
                      <a:pt x="2793469" y="783558"/>
                      <a:pt x="2790072" y="791759"/>
                      <a:pt x="2784025" y="797806"/>
                    </a:cubicBezTo>
                    <a:cubicBezTo>
                      <a:pt x="2777978" y="803853"/>
                      <a:pt x="2769777" y="807250"/>
                      <a:pt x="2761225" y="807250"/>
                    </a:cubicBezTo>
                    <a:lnTo>
                      <a:pt x="32244" y="807250"/>
                    </a:lnTo>
                    <a:cubicBezTo>
                      <a:pt x="23692" y="807250"/>
                      <a:pt x="15491" y="803853"/>
                      <a:pt x="9444" y="797806"/>
                    </a:cubicBezTo>
                    <a:cubicBezTo>
                      <a:pt x="3397" y="791759"/>
                      <a:pt x="0" y="783558"/>
                      <a:pt x="0" y="775006"/>
                    </a:cubicBezTo>
                    <a:lnTo>
                      <a:pt x="0" y="32244"/>
                    </a:lnTo>
                    <a:cubicBezTo>
                      <a:pt x="0" y="23692"/>
                      <a:pt x="3397" y="15491"/>
                      <a:pt x="9444" y="9444"/>
                    </a:cubicBezTo>
                    <a:cubicBezTo>
                      <a:pt x="15491" y="3397"/>
                      <a:pt x="23692" y="0"/>
                      <a:pt x="32244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793469" cy="845350"/>
              </a:xfrm>
              <a:prstGeom prst="rect">
                <a:avLst/>
              </a:prstGeom>
            </p:spPr>
            <p:txBody>
              <a:bodyPr anchor="ctr" rtlCol="false" tIns="42902" lIns="42902" bIns="42902" rIns="42902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47317" y="0"/>
              <a:ext cx="8589420" cy="1014135"/>
              <a:chOff x="0" y="0"/>
              <a:chExt cx="2141398" cy="25283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20178" y="0"/>
                    </a:moveTo>
                    <a:lnTo>
                      <a:pt x="2021220" y="0"/>
                    </a:lnTo>
                    <a:cubicBezTo>
                      <a:pt x="2087593" y="0"/>
                      <a:pt x="2141398" y="53805"/>
                      <a:pt x="2141398" y="120178"/>
                    </a:cubicBezTo>
                    <a:lnTo>
                      <a:pt x="2141398" y="132653"/>
                    </a:lnTo>
                    <a:cubicBezTo>
                      <a:pt x="2141398" y="164526"/>
                      <a:pt x="2128737" y="195093"/>
                      <a:pt x="2106199" y="217631"/>
                    </a:cubicBezTo>
                    <a:cubicBezTo>
                      <a:pt x="2083661" y="240169"/>
                      <a:pt x="2053093" y="252830"/>
                      <a:pt x="2021220" y="252830"/>
                    </a:cubicBezTo>
                    <a:lnTo>
                      <a:pt x="120178" y="252830"/>
                    </a:lnTo>
                    <a:cubicBezTo>
                      <a:pt x="53805" y="252830"/>
                      <a:pt x="0" y="199025"/>
                      <a:pt x="0" y="132653"/>
                    </a:cubicBezTo>
                    <a:lnTo>
                      <a:pt x="0" y="120178"/>
                    </a:lnTo>
                    <a:cubicBezTo>
                      <a:pt x="0" y="88305"/>
                      <a:pt x="12662" y="57737"/>
                      <a:pt x="35199" y="35199"/>
                    </a:cubicBezTo>
                    <a:cubicBezTo>
                      <a:pt x="57737" y="12662"/>
                      <a:pt x="88305" y="0"/>
                      <a:pt x="120178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2902" lIns="42902" bIns="42902" rIns="42902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270970" y="187559"/>
              <a:ext cx="8465767" cy="591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1"/>
                </a:lnSpc>
                <a:spcBef>
                  <a:spcPct val="0"/>
                </a:spcBef>
              </a:pPr>
              <a:r>
                <a:rPr lang="en-US" sz="2693">
                  <a:solidFill>
                    <a:srgbClr val="FFFFFF"/>
                  </a:solidFill>
                  <a:latin typeface="Literata"/>
                </a:rPr>
                <a:t>22.Bad Loan Funded Amount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9797" y="2019508"/>
            <a:ext cx="7744203" cy="2867618"/>
            <a:chOff x="0" y="0"/>
            <a:chExt cx="10325603" cy="382349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517688"/>
              <a:ext cx="10325603" cy="3305803"/>
              <a:chOff x="0" y="0"/>
              <a:chExt cx="2521428" cy="80725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5723" y="0"/>
                    </a:moveTo>
                    <a:lnTo>
                      <a:pt x="2485705" y="0"/>
                    </a:lnTo>
                    <a:cubicBezTo>
                      <a:pt x="2495179" y="0"/>
                      <a:pt x="2504265" y="3764"/>
                      <a:pt x="2510965" y="10463"/>
                    </a:cubicBezTo>
                    <a:cubicBezTo>
                      <a:pt x="2517664" y="17162"/>
                      <a:pt x="2521427" y="26248"/>
                      <a:pt x="2521427" y="35723"/>
                    </a:cubicBezTo>
                    <a:lnTo>
                      <a:pt x="2521427" y="771527"/>
                    </a:lnTo>
                    <a:cubicBezTo>
                      <a:pt x="2521427" y="781002"/>
                      <a:pt x="2517664" y="790088"/>
                      <a:pt x="2510965" y="796787"/>
                    </a:cubicBezTo>
                    <a:cubicBezTo>
                      <a:pt x="2504265" y="803486"/>
                      <a:pt x="2495179" y="807250"/>
                      <a:pt x="2485705" y="807250"/>
                    </a:cubicBezTo>
                    <a:lnTo>
                      <a:pt x="35723" y="807250"/>
                    </a:lnTo>
                    <a:cubicBezTo>
                      <a:pt x="26248" y="807250"/>
                      <a:pt x="17162" y="803486"/>
                      <a:pt x="10463" y="796787"/>
                    </a:cubicBezTo>
                    <a:cubicBezTo>
                      <a:pt x="3764" y="790088"/>
                      <a:pt x="0" y="781002"/>
                      <a:pt x="0" y="771527"/>
                    </a:cubicBezTo>
                    <a:lnTo>
                      <a:pt x="0" y="35723"/>
                    </a:lnTo>
                    <a:cubicBezTo>
                      <a:pt x="0" y="26248"/>
                      <a:pt x="3764" y="17162"/>
                      <a:pt x="10463" y="10463"/>
                    </a:cubicBezTo>
                    <a:cubicBezTo>
                      <a:pt x="17162" y="3764"/>
                      <a:pt x="26248" y="0"/>
                      <a:pt x="35723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2902" lIns="42902" bIns="42902" rIns="42902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649072" y="0"/>
              <a:ext cx="8769328" cy="1035376"/>
              <a:chOff x="0" y="0"/>
              <a:chExt cx="2141398" cy="25283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20178" y="0"/>
                    </a:moveTo>
                    <a:lnTo>
                      <a:pt x="2021220" y="0"/>
                    </a:lnTo>
                    <a:cubicBezTo>
                      <a:pt x="2087593" y="0"/>
                      <a:pt x="2141398" y="53805"/>
                      <a:pt x="2141398" y="120178"/>
                    </a:cubicBezTo>
                    <a:lnTo>
                      <a:pt x="2141398" y="132653"/>
                    </a:lnTo>
                    <a:cubicBezTo>
                      <a:pt x="2141398" y="164526"/>
                      <a:pt x="2128737" y="195093"/>
                      <a:pt x="2106199" y="217631"/>
                    </a:cubicBezTo>
                    <a:cubicBezTo>
                      <a:pt x="2083661" y="240169"/>
                      <a:pt x="2053093" y="252830"/>
                      <a:pt x="2021220" y="252830"/>
                    </a:cubicBezTo>
                    <a:lnTo>
                      <a:pt x="120178" y="252830"/>
                    </a:lnTo>
                    <a:cubicBezTo>
                      <a:pt x="53805" y="252830"/>
                      <a:pt x="0" y="199025"/>
                      <a:pt x="0" y="132653"/>
                    </a:cubicBezTo>
                    <a:lnTo>
                      <a:pt x="0" y="120178"/>
                    </a:lnTo>
                    <a:cubicBezTo>
                      <a:pt x="0" y="88305"/>
                      <a:pt x="12662" y="57737"/>
                      <a:pt x="35199" y="35199"/>
                    </a:cubicBezTo>
                    <a:cubicBezTo>
                      <a:pt x="57737" y="12662"/>
                      <a:pt x="88305" y="0"/>
                      <a:pt x="120178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2902" lIns="42902" bIns="42902" rIns="42902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649072" y="192785"/>
              <a:ext cx="8643085" cy="60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Literata"/>
                </a:rPr>
                <a:t>20.Bad Loan Percentage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795684" y="5554105"/>
            <a:ext cx="7744203" cy="2867618"/>
            <a:chOff x="0" y="0"/>
            <a:chExt cx="10325603" cy="3823491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517688"/>
              <a:ext cx="10325603" cy="3305803"/>
              <a:chOff x="0" y="0"/>
              <a:chExt cx="2521428" cy="80725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521427" cy="807250"/>
              </a:xfrm>
              <a:custGeom>
                <a:avLst/>
                <a:gdLst/>
                <a:ahLst/>
                <a:cxnLst/>
                <a:rect r="r" b="b" t="t" l="l"/>
                <a:pathLst>
                  <a:path h="807250" w="2521427">
                    <a:moveTo>
                      <a:pt x="32431" y="0"/>
                    </a:moveTo>
                    <a:lnTo>
                      <a:pt x="2488997" y="0"/>
                    </a:lnTo>
                    <a:cubicBezTo>
                      <a:pt x="2497598" y="0"/>
                      <a:pt x="2505847" y="3417"/>
                      <a:pt x="2511929" y="9499"/>
                    </a:cubicBezTo>
                    <a:cubicBezTo>
                      <a:pt x="2518011" y="15581"/>
                      <a:pt x="2521427" y="23830"/>
                      <a:pt x="2521427" y="32431"/>
                    </a:cubicBezTo>
                    <a:lnTo>
                      <a:pt x="2521427" y="774819"/>
                    </a:lnTo>
                    <a:cubicBezTo>
                      <a:pt x="2521427" y="792730"/>
                      <a:pt x="2506908" y="807250"/>
                      <a:pt x="2488997" y="807250"/>
                    </a:cubicBezTo>
                    <a:lnTo>
                      <a:pt x="32431" y="807250"/>
                    </a:lnTo>
                    <a:cubicBezTo>
                      <a:pt x="14520" y="807250"/>
                      <a:pt x="0" y="792730"/>
                      <a:pt x="0" y="774819"/>
                    </a:cubicBezTo>
                    <a:lnTo>
                      <a:pt x="0" y="32431"/>
                    </a:lnTo>
                    <a:cubicBezTo>
                      <a:pt x="0" y="14520"/>
                      <a:pt x="14520" y="0"/>
                      <a:pt x="32431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2521428" cy="84535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649072" y="0"/>
              <a:ext cx="8769328" cy="1035376"/>
              <a:chOff x="0" y="0"/>
              <a:chExt cx="2141398" cy="25283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141398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141398">
                    <a:moveTo>
                      <a:pt x="109104" y="0"/>
                    </a:moveTo>
                    <a:lnTo>
                      <a:pt x="2032294" y="0"/>
                    </a:lnTo>
                    <a:cubicBezTo>
                      <a:pt x="2092551" y="0"/>
                      <a:pt x="2141398" y="48847"/>
                      <a:pt x="2141398" y="109104"/>
                    </a:cubicBezTo>
                    <a:lnTo>
                      <a:pt x="2141398" y="143727"/>
                    </a:lnTo>
                    <a:cubicBezTo>
                      <a:pt x="2141398" y="172663"/>
                      <a:pt x="2129903" y="200414"/>
                      <a:pt x="2109442" y="220875"/>
                    </a:cubicBezTo>
                    <a:cubicBezTo>
                      <a:pt x="2088981" y="241336"/>
                      <a:pt x="2061230" y="252830"/>
                      <a:pt x="2032294" y="252830"/>
                    </a:cubicBezTo>
                    <a:lnTo>
                      <a:pt x="109104" y="252830"/>
                    </a:lnTo>
                    <a:cubicBezTo>
                      <a:pt x="48847" y="252830"/>
                      <a:pt x="0" y="203983"/>
                      <a:pt x="0" y="143727"/>
                    </a:cubicBezTo>
                    <a:lnTo>
                      <a:pt x="0" y="109104"/>
                    </a:lnTo>
                    <a:cubicBezTo>
                      <a:pt x="0" y="48847"/>
                      <a:pt x="48847" y="0"/>
                      <a:pt x="109104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2141398" cy="290930"/>
              </a:xfrm>
              <a:prstGeom prst="rect">
                <a:avLst/>
              </a:prstGeom>
            </p:spPr>
            <p:txBody>
              <a:bodyPr anchor="ctr" rtlCol="false" tIns="47256" lIns="47256" bIns="47256" rIns="472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775315" y="192485"/>
              <a:ext cx="8643085" cy="6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49072" y="192485"/>
              <a:ext cx="8643085" cy="602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Literata"/>
                </a:rPr>
                <a:t>23.Bad Loan Amount Received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637588" y="2933571"/>
            <a:ext cx="5380166" cy="1663190"/>
          </a:xfrm>
          <a:custGeom>
            <a:avLst/>
            <a:gdLst/>
            <a:ahLst/>
            <a:cxnLst/>
            <a:rect r="r" b="b" t="t" l="l"/>
            <a:pathLst>
              <a:path h="1663190" w="5380166">
                <a:moveTo>
                  <a:pt x="0" y="0"/>
                </a:moveTo>
                <a:lnTo>
                  <a:pt x="5380166" y="0"/>
                </a:lnTo>
                <a:lnTo>
                  <a:pt x="5380166" y="1663190"/>
                </a:lnTo>
                <a:lnTo>
                  <a:pt x="0" y="166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125160" y="2952551"/>
            <a:ext cx="1762362" cy="1644210"/>
          </a:xfrm>
          <a:custGeom>
            <a:avLst/>
            <a:gdLst/>
            <a:ahLst/>
            <a:cxnLst/>
            <a:rect r="r" b="b" t="t" l="l"/>
            <a:pathLst>
              <a:path h="1644210" w="1762362">
                <a:moveTo>
                  <a:pt x="0" y="0"/>
                </a:moveTo>
                <a:lnTo>
                  <a:pt x="1762362" y="0"/>
                </a:lnTo>
                <a:lnTo>
                  <a:pt x="1762362" y="1644210"/>
                </a:lnTo>
                <a:lnTo>
                  <a:pt x="0" y="1644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9106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956151" y="2905087"/>
            <a:ext cx="3730684" cy="1790228"/>
          </a:xfrm>
          <a:custGeom>
            <a:avLst/>
            <a:gdLst/>
            <a:ahLst/>
            <a:cxnLst/>
            <a:rect r="r" b="b" t="t" l="l"/>
            <a:pathLst>
              <a:path h="1790228" w="3730684">
                <a:moveTo>
                  <a:pt x="0" y="0"/>
                </a:moveTo>
                <a:lnTo>
                  <a:pt x="3730685" y="0"/>
                </a:lnTo>
                <a:lnTo>
                  <a:pt x="3730685" y="1790228"/>
                </a:lnTo>
                <a:lnTo>
                  <a:pt x="0" y="1790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810661" y="2965541"/>
            <a:ext cx="3044517" cy="1691674"/>
          </a:xfrm>
          <a:custGeom>
            <a:avLst/>
            <a:gdLst/>
            <a:ahLst/>
            <a:cxnLst/>
            <a:rect r="r" b="b" t="t" l="l"/>
            <a:pathLst>
              <a:path h="1691674" w="3044517">
                <a:moveTo>
                  <a:pt x="0" y="0"/>
                </a:moveTo>
                <a:lnTo>
                  <a:pt x="3044517" y="0"/>
                </a:lnTo>
                <a:lnTo>
                  <a:pt x="3044517" y="1691674"/>
                </a:lnTo>
                <a:lnTo>
                  <a:pt x="0" y="1691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8441" b="-25757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56847" y="6514003"/>
            <a:ext cx="5239456" cy="1628847"/>
          </a:xfrm>
          <a:custGeom>
            <a:avLst/>
            <a:gdLst/>
            <a:ahLst/>
            <a:cxnLst/>
            <a:rect r="r" b="b" t="t" l="l"/>
            <a:pathLst>
              <a:path h="1628847" w="5239456">
                <a:moveTo>
                  <a:pt x="0" y="0"/>
                </a:moveTo>
                <a:lnTo>
                  <a:pt x="5239457" y="0"/>
                </a:lnTo>
                <a:lnTo>
                  <a:pt x="5239457" y="1628847"/>
                </a:lnTo>
                <a:lnTo>
                  <a:pt x="0" y="1628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696329" y="6589927"/>
            <a:ext cx="2381694" cy="1515100"/>
          </a:xfrm>
          <a:custGeom>
            <a:avLst/>
            <a:gdLst/>
            <a:ahLst/>
            <a:cxnLst/>
            <a:rect r="r" b="b" t="t" l="l"/>
            <a:pathLst>
              <a:path h="1515100" w="2381694">
                <a:moveTo>
                  <a:pt x="0" y="0"/>
                </a:moveTo>
                <a:lnTo>
                  <a:pt x="2381693" y="0"/>
                </a:lnTo>
                <a:lnTo>
                  <a:pt x="2381693" y="1515099"/>
                </a:lnTo>
                <a:lnTo>
                  <a:pt x="0" y="15150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31596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9965676" y="6384129"/>
            <a:ext cx="4099646" cy="1869545"/>
          </a:xfrm>
          <a:custGeom>
            <a:avLst/>
            <a:gdLst/>
            <a:ahLst/>
            <a:cxnLst/>
            <a:rect r="r" b="b" t="t" l="l"/>
            <a:pathLst>
              <a:path h="1869545" w="4099646">
                <a:moveTo>
                  <a:pt x="0" y="0"/>
                </a:moveTo>
                <a:lnTo>
                  <a:pt x="4099646" y="0"/>
                </a:lnTo>
                <a:lnTo>
                  <a:pt x="4099646" y="1869545"/>
                </a:lnTo>
                <a:lnTo>
                  <a:pt x="0" y="1869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4151047" y="6381125"/>
            <a:ext cx="3193978" cy="1839075"/>
          </a:xfrm>
          <a:custGeom>
            <a:avLst/>
            <a:gdLst/>
            <a:ahLst/>
            <a:cxnLst/>
            <a:rect r="r" b="b" t="t" l="l"/>
            <a:pathLst>
              <a:path h="1839075" w="3193978">
                <a:moveTo>
                  <a:pt x="0" y="0"/>
                </a:moveTo>
                <a:lnTo>
                  <a:pt x="3193978" y="0"/>
                </a:lnTo>
                <a:lnTo>
                  <a:pt x="3193978" y="1839075"/>
                </a:lnTo>
                <a:lnTo>
                  <a:pt x="0" y="18390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56782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4884717" y="1048638"/>
            <a:ext cx="8386610" cy="1351190"/>
            <a:chOff x="0" y="0"/>
            <a:chExt cx="11182147" cy="1801587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57150"/>
              <a:ext cx="11182147" cy="1327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GOOD LOAN   V/S  BAD LOAN</a:t>
              </a:r>
            </a:p>
            <a:p>
              <a:pPr algn="ctr">
                <a:lnSpc>
                  <a:spcPts val="3794"/>
                </a:lnSpc>
              </a:pP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1297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BE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972" y="5734188"/>
            <a:ext cx="16864057" cy="3192450"/>
            <a:chOff x="0" y="0"/>
            <a:chExt cx="5605758" cy="1061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05757" cy="1061198"/>
            </a:xfrm>
            <a:custGeom>
              <a:avLst/>
              <a:gdLst/>
              <a:ahLst/>
              <a:cxnLst/>
              <a:rect r="r" b="b" t="t" l="l"/>
              <a:pathLst>
                <a:path h="1061198" w="5605757">
                  <a:moveTo>
                    <a:pt x="16068" y="0"/>
                  </a:moveTo>
                  <a:lnTo>
                    <a:pt x="5589690" y="0"/>
                  </a:lnTo>
                  <a:cubicBezTo>
                    <a:pt x="5593951" y="0"/>
                    <a:pt x="5598038" y="1693"/>
                    <a:pt x="5601051" y="4706"/>
                  </a:cubicBezTo>
                  <a:cubicBezTo>
                    <a:pt x="5604065" y="7719"/>
                    <a:pt x="5605757" y="11806"/>
                    <a:pt x="5605757" y="16068"/>
                  </a:cubicBezTo>
                  <a:lnTo>
                    <a:pt x="5605757" y="1045130"/>
                  </a:lnTo>
                  <a:cubicBezTo>
                    <a:pt x="5605757" y="1049391"/>
                    <a:pt x="5604065" y="1053478"/>
                    <a:pt x="5601051" y="1056492"/>
                  </a:cubicBezTo>
                  <a:cubicBezTo>
                    <a:pt x="5598038" y="1059505"/>
                    <a:pt x="5593951" y="1061198"/>
                    <a:pt x="5589690" y="1061198"/>
                  </a:cubicBezTo>
                  <a:lnTo>
                    <a:pt x="16068" y="1061198"/>
                  </a:lnTo>
                  <a:cubicBezTo>
                    <a:pt x="7194" y="1061198"/>
                    <a:pt x="0" y="1054004"/>
                    <a:pt x="0" y="1045130"/>
                  </a:cubicBezTo>
                  <a:lnTo>
                    <a:pt x="0" y="16068"/>
                  </a:lnTo>
                  <a:cubicBezTo>
                    <a:pt x="0" y="11806"/>
                    <a:pt x="1693" y="7719"/>
                    <a:pt x="4706" y="4706"/>
                  </a:cubicBezTo>
                  <a:cubicBezTo>
                    <a:pt x="7719" y="1693"/>
                    <a:pt x="11806" y="0"/>
                    <a:pt x="16068" y="0"/>
                  </a:cubicBezTo>
                  <a:close/>
                </a:path>
              </a:pathLst>
            </a:custGeom>
            <a:solidFill>
              <a:srgbClr val="00C6AD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05758" cy="1099298"/>
            </a:xfrm>
            <a:prstGeom prst="rect">
              <a:avLst/>
            </a:prstGeom>
          </p:spPr>
          <p:txBody>
            <a:bodyPr anchor="ctr" rtlCol="false" tIns="42902" lIns="42902" bIns="42902" rIns="42902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8068" y="6115050"/>
            <a:ext cx="16171865" cy="2241971"/>
          </a:xfrm>
          <a:custGeom>
            <a:avLst/>
            <a:gdLst/>
            <a:ahLst/>
            <a:cxnLst/>
            <a:rect r="r" b="b" t="t" l="l"/>
            <a:pathLst>
              <a:path h="2241971" w="16171865">
                <a:moveTo>
                  <a:pt x="0" y="0"/>
                </a:moveTo>
                <a:lnTo>
                  <a:pt x="16171864" y="0"/>
                </a:lnTo>
                <a:lnTo>
                  <a:pt x="16171864" y="2241971"/>
                </a:lnTo>
                <a:lnTo>
                  <a:pt x="0" y="224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63222" y="1657627"/>
            <a:ext cx="6961557" cy="3771692"/>
            <a:chOff x="0" y="0"/>
            <a:chExt cx="9282076" cy="502892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56374" y="403388"/>
              <a:ext cx="8769328" cy="4625534"/>
              <a:chOff x="0" y="0"/>
              <a:chExt cx="2141398" cy="112951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41398" cy="1129517"/>
              </a:xfrm>
              <a:custGeom>
                <a:avLst/>
                <a:gdLst/>
                <a:ahLst/>
                <a:cxnLst/>
                <a:rect r="r" b="b" t="t" l="l"/>
                <a:pathLst>
                  <a:path h="1129517" w="2141398">
                    <a:moveTo>
                      <a:pt x="41199" y="0"/>
                    </a:moveTo>
                    <a:lnTo>
                      <a:pt x="2100199" y="0"/>
                    </a:lnTo>
                    <a:cubicBezTo>
                      <a:pt x="2111125" y="0"/>
                      <a:pt x="2121605" y="4341"/>
                      <a:pt x="2129331" y="12067"/>
                    </a:cubicBezTo>
                    <a:cubicBezTo>
                      <a:pt x="2137057" y="19793"/>
                      <a:pt x="2141398" y="30273"/>
                      <a:pt x="2141398" y="41199"/>
                    </a:cubicBezTo>
                    <a:lnTo>
                      <a:pt x="2141398" y="1088318"/>
                    </a:lnTo>
                    <a:cubicBezTo>
                      <a:pt x="2141398" y="1099245"/>
                      <a:pt x="2137057" y="1109724"/>
                      <a:pt x="2129331" y="1117450"/>
                    </a:cubicBezTo>
                    <a:cubicBezTo>
                      <a:pt x="2121605" y="1125177"/>
                      <a:pt x="2111125" y="1129517"/>
                      <a:pt x="2100199" y="1129517"/>
                    </a:cubicBezTo>
                    <a:lnTo>
                      <a:pt x="41199" y="1129517"/>
                    </a:lnTo>
                    <a:cubicBezTo>
                      <a:pt x="30273" y="1129517"/>
                      <a:pt x="19793" y="1125177"/>
                      <a:pt x="12067" y="1117450"/>
                    </a:cubicBezTo>
                    <a:cubicBezTo>
                      <a:pt x="4341" y="1109724"/>
                      <a:pt x="0" y="1099245"/>
                      <a:pt x="0" y="1088318"/>
                    </a:cubicBezTo>
                    <a:lnTo>
                      <a:pt x="0" y="41199"/>
                    </a:lnTo>
                    <a:cubicBezTo>
                      <a:pt x="0" y="30273"/>
                      <a:pt x="4341" y="19793"/>
                      <a:pt x="12067" y="12067"/>
                    </a:cubicBezTo>
                    <a:cubicBezTo>
                      <a:pt x="19793" y="4341"/>
                      <a:pt x="30273" y="0"/>
                      <a:pt x="41199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141398" cy="1167618"/>
              </a:xfrm>
              <a:prstGeom prst="rect">
                <a:avLst/>
              </a:prstGeom>
            </p:spPr>
            <p:txBody>
              <a:bodyPr anchor="ctr" rtlCol="false" tIns="43800" lIns="43800" bIns="43800" rIns="43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9282076" cy="1035376"/>
              <a:chOff x="0" y="0"/>
              <a:chExt cx="2266607" cy="2528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66607" cy="252830"/>
              </a:xfrm>
              <a:custGeom>
                <a:avLst/>
                <a:gdLst/>
                <a:ahLst/>
                <a:cxnLst/>
                <a:rect r="r" b="b" t="t" l="l"/>
                <a:pathLst>
                  <a:path h="252830" w="2266607">
                    <a:moveTo>
                      <a:pt x="111210" y="0"/>
                    </a:moveTo>
                    <a:lnTo>
                      <a:pt x="2155397" y="0"/>
                    </a:lnTo>
                    <a:cubicBezTo>
                      <a:pt x="2184892" y="0"/>
                      <a:pt x="2213178" y="11717"/>
                      <a:pt x="2234034" y="32573"/>
                    </a:cubicBezTo>
                    <a:cubicBezTo>
                      <a:pt x="2254890" y="53428"/>
                      <a:pt x="2266607" y="81715"/>
                      <a:pt x="2266607" y="111210"/>
                    </a:cubicBezTo>
                    <a:lnTo>
                      <a:pt x="2266607" y="141621"/>
                    </a:lnTo>
                    <a:cubicBezTo>
                      <a:pt x="2266607" y="203040"/>
                      <a:pt x="2216816" y="252830"/>
                      <a:pt x="2155397" y="252830"/>
                    </a:cubicBezTo>
                    <a:lnTo>
                      <a:pt x="111210" y="252830"/>
                    </a:lnTo>
                    <a:cubicBezTo>
                      <a:pt x="49790" y="252830"/>
                      <a:pt x="0" y="203040"/>
                      <a:pt x="0" y="141621"/>
                    </a:cubicBezTo>
                    <a:lnTo>
                      <a:pt x="0" y="111210"/>
                    </a:lnTo>
                    <a:cubicBezTo>
                      <a:pt x="0" y="49790"/>
                      <a:pt x="49790" y="0"/>
                      <a:pt x="111210" y="0"/>
                    </a:cubicBezTo>
                    <a:close/>
                  </a:path>
                </a:pathLst>
              </a:custGeom>
              <a:solidFill>
                <a:srgbClr val="0067EB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266607" cy="290930"/>
              </a:xfrm>
              <a:prstGeom prst="rect">
                <a:avLst/>
              </a:prstGeom>
            </p:spPr>
            <p:txBody>
              <a:bodyPr anchor="ctr" rtlCol="false" tIns="43800" lIns="43800" bIns="43800" rIns="43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098552" y="1187776"/>
              <a:ext cx="6881771" cy="3506081"/>
            </a:xfrm>
            <a:custGeom>
              <a:avLst/>
              <a:gdLst/>
              <a:ahLst/>
              <a:cxnLst/>
              <a:rect r="r" b="b" t="t" l="l"/>
              <a:pathLst>
                <a:path h="3506081" w="6881771">
                  <a:moveTo>
                    <a:pt x="0" y="0"/>
                  </a:moveTo>
                  <a:lnTo>
                    <a:pt x="6881772" y="0"/>
                  </a:lnTo>
                  <a:lnTo>
                    <a:pt x="6881772" y="3506082"/>
                  </a:lnTo>
                  <a:lnTo>
                    <a:pt x="0" y="3506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96848" y="192785"/>
              <a:ext cx="8769328" cy="60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Literata"/>
                </a:rPr>
                <a:t>24.Loan Performance Metrics by Status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618328" y="2344464"/>
            <a:ext cx="2881020" cy="2891865"/>
          </a:xfrm>
          <a:custGeom>
            <a:avLst/>
            <a:gdLst/>
            <a:ahLst/>
            <a:cxnLst/>
            <a:rect r="r" b="b" t="t" l="l"/>
            <a:pathLst>
              <a:path h="2891865" w="2881020">
                <a:moveTo>
                  <a:pt x="0" y="0"/>
                </a:moveTo>
                <a:lnTo>
                  <a:pt x="2881020" y="0"/>
                </a:lnTo>
                <a:lnTo>
                  <a:pt x="2881020" y="2891865"/>
                </a:lnTo>
                <a:lnTo>
                  <a:pt x="0" y="289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6722" y="2151475"/>
            <a:ext cx="3230166" cy="3277844"/>
          </a:xfrm>
          <a:custGeom>
            <a:avLst/>
            <a:gdLst/>
            <a:ahLst/>
            <a:cxnLst/>
            <a:rect r="r" b="b" t="t" l="l"/>
            <a:pathLst>
              <a:path h="3277844" w="3230166">
                <a:moveTo>
                  <a:pt x="0" y="0"/>
                </a:moveTo>
                <a:lnTo>
                  <a:pt x="3230166" y="0"/>
                </a:lnTo>
                <a:lnTo>
                  <a:pt x="3230166" y="3277844"/>
                </a:lnTo>
                <a:lnTo>
                  <a:pt x="0" y="3277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77171" y="5686563"/>
            <a:ext cx="6482313" cy="46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4950695" y="849362"/>
            <a:ext cx="8386610" cy="874940"/>
            <a:chOff x="0" y="0"/>
            <a:chExt cx="11182147" cy="116658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11182147" cy="69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4"/>
                </a:lnSpc>
              </a:pPr>
              <a:r>
                <a:rPr lang="en-US" sz="3161" spc="47">
                  <a:solidFill>
                    <a:srgbClr val="000000"/>
                  </a:solidFill>
                  <a:latin typeface="Aleo Bold"/>
                </a:rPr>
                <a:t>LOAN STATUS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62846"/>
              <a:ext cx="11182147" cy="50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4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DAF1gkN3vAQ</dc:identifier>
  <dcterms:modified xsi:type="dcterms:W3CDTF">2011-08-01T06:04:30Z</dcterms:modified>
  <cp:revision>1</cp:revision>
  <dc:title>Colorful Illustration Money Management Tips Presentation</dc:title>
</cp:coreProperties>
</file>